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93" r:id="rId3"/>
    <p:sldId id="294" r:id="rId4"/>
    <p:sldId id="292" r:id="rId5"/>
    <p:sldId id="295" r:id="rId6"/>
    <p:sldId id="296" r:id="rId7"/>
    <p:sldId id="297" r:id="rId8"/>
    <p:sldId id="300" r:id="rId9"/>
    <p:sldId id="301" r:id="rId10"/>
    <p:sldId id="302" r:id="rId11"/>
    <p:sldId id="306" r:id="rId12"/>
    <p:sldId id="307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E"/>
    <a:srgbClr val="FF0000"/>
    <a:srgbClr val="FF6600"/>
    <a:srgbClr val="3168C1"/>
    <a:srgbClr val="F98FD6"/>
    <a:srgbClr val="2A5CAC"/>
    <a:srgbClr val="0042A2"/>
    <a:srgbClr val="C11503"/>
    <a:srgbClr val="00317A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82456140350833E-2"/>
          <c:y val="0.27388535031847155"/>
          <c:w val="0.6052631578947365"/>
          <c:h val="0.34235668789808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опасных производственных объектов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58B-472B-A103-F1E0B938DE1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58B-472B-A103-F1E0B938DE1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58B-472B-A103-F1E0B938DE10}"/>
              </c:ext>
            </c:extLst>
          </c:dPt>
          <c:cat>
            <c:strRef>
              <c:f>Лист1!$A$2:$A$5</c:f>
              <c:strCache>
                <c:ptCount val="4"/>
                <c:pt idx="0">
                  <c:v>I класс опасности - 3</c:v>
                </c:pt>
                <c:pt idx="1">
                  <c:v>II класс опасности - 21</c:v>
                </c:pt>
                <c:pt idx="2">
                  <c:v>III класс опасности - 403</c:v>
                </c:pt>
                <c:pt idx="3">
                  <c:v>IV класс опасности - 373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21</c:v>
                </c:pt>
                <c:pt idx="2">
                  <c:v>403</c:v>
                </c:pt>
                <c:pt idx="3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B-472B-A103-F1E0B938D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8.7133950361468024E-2"/>
          <c:y val="0.58824431181771031"/>
          <c:w val="0.66616899203389124"/>
          <c:h val="0.34064479997325242"/>
        </c:manualLayout>
      </c:layout>
      <c:overlay val="0"/>
      <c:spPr>
        <a:ln>
          <a:noFill/>
        </a:ln>
        <a:effectLst>
          <a:outerShdw blurRad="50800" dist="50800" dir="5400000" algn="ctr" rotWithShape="0">
            <a:srgbClr val="002060"/>
          </a:outerShdw>
        </a:effectLst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18941216502647"/>
          <c:y val="3.4096652294784507E-2"/>
          <c:w val="0.80165507283617876"/>
          <c:h val="0.82578182484060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7296037296037296E-2"/>
                  <c:y val="-3.440860215053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20-49F2-833E-DDF873274869}"/>
                </c:ext>
              </c:extLst>
            </c:dLbl>
            <c:dLbl>
              <c:idx val="1"/>
              <c:layout>
                <c:manualLayout>
                  <c:x val="-9.3240093240093726E-3"/>
                  <c:y val="-2.795698924731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20-49F2-833E-DDF873274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1176</c:v>
                </c:pt>
                <c:pt idx="1">
                  <c:v>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0-49F2-833E-DDF873274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1819392"/>
        <c:axId val="91825280"/>
        <c:axId val="0"/>
      </c:bar3DChart>
      <c:catAx>
        <c:axId val="918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825280"/>
        <c:crosses val="autoZero"/>
        <c:auto val="1"/>
        <c:lblAlgn val="ctr"/>
        <c:lblOffset val="100"/>
        <c:noMultiLvlLbl val="0"/>
      </c:catAx>
      <c:valAx>
        <c:axId val="9182528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91819392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857300627414"/>
          <c:y val="0.13559774160841881"/>
          <c:w val="0.77103830552649633"/>
          <c:h val="0.7365828392118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выявленных нарушений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8648018648018752E-2"/>
                  <c:y val="-3.65689732502787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F9-49D7-BFDC-8CBDA273C5BF}"/>
                </c:ext>
              </c:extLst>
            </c:dLbl>
            <c:dLbl>
              <c:idx val="1"/>
              <c:layout>
                <c:manualLayout>
                  <c:x val="-4.6620046620046617E-2"/>
                  <c:y val="-3.65689670562557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F9-49D7-BFDC-8CBDA273C5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4991</c:v>
                </c:pt>
                <c:pt idx="1">
                  <c:v>13374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9-49D7-BFDC-8CBDA273C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2089344"/>
        <c:axId val="92095232"/>
        <c:axId val="0"/>
      </c:bar3DChart>
      <c:catAx>
        <c:axId val="920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2095232"/>
        <c:crosses val="autoZero"/>
        <c:auto val="1"/>
        <c:lblAlgn val="ctr"/>
        <c:lblOffset val="100"/>
        <c:noMultiLvlLbl val="0"/>
      </c:catAx>
      <c:valAx>
        <c:axId val="9209523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92089344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0"/>
          <c:y val="0.8816344086021507"/>
          <c:w val="0.69797961301349354"/>
          <c:h val="0.105458809584285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16473028284054"/>
          <c:y val="3.6241977817289148E-2"/>
          <c:w val="0.80172726660915894"/>
          <c:h val="0.72781017695368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административных наказаний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6620046620046617E-2"/>
                  <c:y val="-3.44086021505376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64-4D84-8CE6-FBD61AC96F8A}"/>
                </c:ext>
              </c:extLst>
            </c:dLbl>
            <c:dLbl>
              <c:idx val="1"/>
              <c:layout>
                <c:manualLayout>
                  <c:x val="4.7079319914437806E-3"/>
                  <c:y val="-4.527042999117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64-4D84-8CE6-FBD61AC96F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</c:v>
                </c:pt>
                <c:pt idx="1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64-4D84-8CE6-FBD61AC96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2347776"/>
        <c:axId val="92378240"/>
        <c:axId val="0"/>
      </c:bar3DChart>
      <c:catAx>
        <c:axId val="923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5"/>
            </a:pPr>
            <a:endParaRPr lang="ru-RU"/>
          </a:p>
        </c:txPr>
        <c:crossAx val="92378240"/>
        <c:crosses val="autoZero"/>
        <c:auto val="1"/>
        <c:lblAlgn val="ctr"/>
        <c:lblOffset val="100"/>
        <c:noMultiLvlLbl val="0"/>
      </c:catAx>
      <c:valAx>
        <c:axId val="9237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347776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4.9999928363785896E-2"/>
          <c:y val="0.84588437016197504"/>
          <c:w val="0.89999990448504785"/>
          <c:h val="0.103375672121323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50241804684244"/>
          <c:y val="4.5951132735164782E-2"/>
          <c:w val="0.76625899591403424"/>
          <c:h val="0.7456435787457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98FD6"/>
            </a:solidFill>
          </c:spPr>
          <c:invertIfNegative val="0"/>
          <c:dLbls>
            <c:dLbl>
              <c:idx val="0"/>
              <c:layout>
                <c:manualLayout>
                  <c:x val="-2.1500074832695473E-2"/>
                  <c:y val="-3.053520064505202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28-4FAC-A445-4BBDA854E609}"/>
                </c:ext>
              </c:extLst>
            </c:dLbl>
            <c:dLbl>
              <c:idx val="1"/>
              <c:layout>
                <c:manualLayout>
                  <c:x val="-1.3087687133129912E-2"/>
                  <c:y val="-2.75452518363063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28-4FAC-A445-4BBDA854E6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наложеных штрафов, тыс. руб</c:v>
                </c:pt>
                <c:pt idx="1">
                  <c:v>Сумма взысканных штрафов, тыс. руб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2191.3000000000002</c:v>
                </c:pt>
                <c:pt idx="1">
                  <c:v>2075.3000000000002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8-4FAC-A445-4BBDA854E6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5944013680741406E-2"/>
                  <c:y val="-2.17745842675443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28-4FAC-A445-4BBDA854E609}"/>
                </c:ext>
              </c:extLst>
            </c:dLbl>
            <c:dLbl>
              <c:idx val="1"/>
              <c:layout>
                <c:manualLayout>
                  <c:x val="7.3249455760800247E-2"/>
                  <c:y val="-2.63203370933893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428-4FAC-A445-4BBDA854E6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наложеных штрафов, тыс. руб</c:v>
                </c:pt>
                <c:pt idx="1">
                  <c:v>Сумма взысканных штрафов, тыс. руб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5696.1</c:v>
                </c:pt>
                <c:pt idx="1">
                  <c:v>5113.4000000000005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28-4FAC-A445-4BBDA854E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2481792"/>
        <c:axId val="92495872"/>
        <c:axId val="0"/>
      </c:bar3DChart>
      <c:catAx>
        <c:axId val="924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495872"/>
        <c:crosses val="autoZero"/>
        <c:auto val="1"/>
        <c:lblAlgn val="ctr"/>
        <c:lblOffset val="100"/>
        <c:noMultiLvlLbl val="0"/>
      </c:catAx>
      <c:valAx>
        <c:axId val="9249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481792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>
        <c:manualLayout>
          <c:xMode val="edge"/>
          <c:yMode val="edge"/>
          <c:x val="2.6654485257012823E-2"/>
          <c:y val="0.88683494269043961"/>
          <c:w val="0.49415803544037507"/>
          <c:h val="0.11114392292227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18941216502647"/>
          <c:y val="3.4096652294784507E-2"/>
          <c:w val="0.80165507283617876"/>
          <c:h val="0.82578182484060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spPr>
            <a:solidFill>
              <a:srgbClr val="F98FD6"/>
            </a:solidFill>
          </c:spPr>
          <c:invertIfNegative val="0"/>
          <c:dLbls>
            <c:dLbl>
              <c:idx val="0"/>
              <c:layout>
                <c:manualLayout>
                  <c:x val="3.7296037296037296E-2"/>
                  <c:y val="-3.440860215053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43-410D-87D0-4C981ACA6B9B}"/>
                </c:ext>
              </c:extLst>
            </c:dLbl>
            <c:dLbl>
              <c:idx val="1"/>
              <c:layout>
                <c:manualLayout>
                  <c:x val="5.4360676484810133E-2"/>
                  <c:y val="-3.007124902199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43-410D-87D0-4C981ACA6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1678</c:v>
                </c:pt>
                <c:pt idx="1">
                  <c:v>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43-410D-87D0-4C981ACA6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4828032"/>
        <c:axId val="94829568"/>
        <c:axId val="0"/>
      </c:bar3DChart>
      <c:catAx>
        <c:axId val="948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829568"/>
        <c:crosses val="autoZero"/>
        <c:auto val="1"/>
        <c:lblAlgn val="ctr"/>
        <c:lblOffset val="100"/>
        <c:noMultiLvlLbl val="0"/>
      </c:catAx>
      <c:valAx>
        <c:axId val="9482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4828032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31367582548691"/>
          <c:y val="3.1976250327537009E-2"/>
          <c:w val="0.77103830552649633"/>
          <c:h val="0.7365828392118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выявленных нарушений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8648018648018752E-2"/>
                  <c:y val="-3.65689732502787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65-4364-B902-068C8DC4A16F}"/>
                </c:ext>
              </c:extLst>
            </c:dLbl>
            <c:dLbl>
              <c:idx val="1"/>
              <c:layout>
                <c:manualLayout>
                  <c:x val="-4.6620046620046617E-2"/>
                  <c:y val="-3.65689670562557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65-4364-B902-068C8DC4A1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1554</c:v>
                </c:pt>
                <c:pt idx="1">
                  <c:v>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5-4364-B902-068C8DC4A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4401280"/>
        <c:axId val="94402816"/>
        <c:axId val="0"/>
      </c:bar3DChart>
      <c:catAx>
        <c:axId val="944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402816"/>
        <c:crosses val="autoZero"/>
        <c:auto val="1"/>
        <c:lblAlgn val="ctr"/>
        <c:lblOffset val="100"/>
        <c:noMultiLvlLbl val="0"/>
      </c:catAx>
      <c:valAx>
        <c:axId val="9440281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94401280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0"/>
          <c:y val="0.8816344086021507"/>
          <c:w val="0.69797961301349354"/>
          <c:h val="0.105458809584285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16473028284054"/>
          <c:y val="3.6241977817289148E-2"/>
          <c:w val="0.80172726660915894"/>
          <c:h val="0.72781017695368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административных наказаний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6620046620046617E-2"/>
                  <c:y val="-3.44086021505376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95-4369-A9FD-2C49143EF6DD}"/>
                </c:ext>
              </c:extLst>
            </c:dLbl>
            <c:dLbl>
              <c:idx val="1"/>
              <c:layout>
                <c:manualLayout>
                  <c:x val="4.7079319914437806E-3"/>
                  <c:y val="-4.527042999117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95-4369-A9FD-2C49143EF6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</c:v>
                </c:pt>
                <c:pt idx="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5-4369-A9FD-2C49143EF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5236480"/>
        <c:axId val="95238016"/>
        <c:axId val="0"/>
      </c:bar3DChart>
      <c:catAx>
        <c:axId val="952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5"/>
            </a:pPr>
            <a:endParaRPr lang="ru-RU"/>
          </a:p>
        </c:txPr>
        <c:crossAx val="95238016"/>
        <c:crosses val="autoZero"/>
        <c:auto val="1"/>
        <c:lblAlgn val="ctr"/>
        <c:lblOffset val="100"/>
        <c:noMultiLvlLbl val="0"/>
      </c:catAx>
      <c:valAx>
        <c:axId val="9523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5236480"/>
        <c:crosses val="autoZero"/>
        <c:crossBetween val="between"/>
        <c:majorUnit val="40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4.9999928363785896E-2"/>
          <c:y val="0.84588437016197504"/>
          <c:w val="0.89999990448504785"/>
          <c:h val="0.103375672121323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86840135981697"/>
          <c:y val="5.0547230228272559E-2"/>
          <c:w val="0.76625899591403424"/>
          <c:h val="0.7456435787457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98FD6"/>
            </a:solidFill>
          </c:spPr>
          <c:invertIfNegative val="0"/>
          <c:dLbls>
            <c:dLbl>
              <c:idx val="0"/>
              <c:layout>
                <c:manualLayout>
                  <c:x val="-2.1500074832695473E-2"/>
                  <c:y val="-3.053520064505202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16-499F-BB57-6109AC07A5C7}"/>
                </c:ext>
              </c:extLst>
            </c:dLbl>
            <c:dLbl>
              <c:idx val="1"/>
              <c:layout>
                <c:manualLayout>
                  <c:x val="-1.3087687133129912E-2"/>
                  <c:y val="-2.75452518363063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16-499F-BB57-6109AC07A5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наложеных штрафов, тыс. руб</c:v>
                </c:pt>
                <c:pt idx="1">
                  <c:v>Сумма взысканных штрафов, тыс. руб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13458.7</c:v>
                </c:pt>
                <c:pt idx="1">
                  <c:v>5532.2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6-499F-BB57-6109AC07A5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A5CAC"/>
            </a:solidFill>
          </c:spPr>
          <c:invertIfNegative val="0"/>
          <c:dLbls>
            <c:dLbl>
              <c:idx val="0"/>
              <c:layout>
                <c:manualLayout>
                  <c:x val="2.5944013680741406E-2"/>
                  <c:y val="-2.17745842675443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16-499F-BB57-6109AC07A5C7}"/>
                </c:ext>
              </c:extLst>
            </c:dLbl>
            <c:dLbl>
              <c:idx val="1"/>
              <c:layout>
                <c:manualLayout>
                  <c:x val="7.3249455760800247E-2"/>
                  <c:y val="-2.63203370933893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16-499F-BB57-6109AC07A5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Сумма наложеных штрафов, тыс. руб</c:v>
                </c:pt>
                <c:pt idx="1">
                  <c:v>Сумма взысканных штрафов, тыс. руб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16135.6</c:v>
                </c:pt>
                <c:pt idx="1">
                  <c:v>5158.5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16-499F-BB57-6109AC07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5165440"/>
        <c:axId val="95179520"/>
        <c:axId val="0"/>
      </c:bar3DChart>
      <c:catAx>
        <c:axId val="951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179520"/>
        <c:crosses val="autoZero"/>
        <c:auto val="1"/>
        <c:lblAlgn val="ctr"/>
        <c:lblOffset val="100"/>
        <c:noMultiLvlLbl val="0"/>
      </c:catAx>
      <c:valAx>
        <c:axId val="9517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5165440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>
        <c:manualLayout>
          <c:xMode val="edge"/>
          <c:yMode val="edge"/>
          <c:x val="2.6654485257012823E-2"/>
          <c:y val="0.88683494269043961"/>
          <c:w val="0.49415803544037507"/>
          <c:h val="0.11114392292227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28AC1-53F4-4B7E-86EE-987491459473}" type="slidenum">
              <a:rPr lang="ru-RU" altLang="ru-RU" smtClean="0">
                <a:latin typeface="Arial" pitchFamily="34" charset="0"/>
                <a:ea typeface="Microsoft YaHei"/>
                <a:cs typeface="Microsoft YaHei"/>
              </a:rPr>
              <a:pPr/>
              <a:t>11</a:t>
            </a:fld>
            <a:endParaRPr lang="ru-RU" altLang="ru-RU" smtClean="0">
              <a:latin typeface="Arial" pitchFamily="34" charset="0"/>
              <a:ea typeface="Microsoft YaHei"/>
              <a:cs typeface="Microsoft YaHei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</p:spPr>
        <p:txBody>
          <a:bodyPr wrap="none" anchor="ctr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8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6F41-3685-460E-B550-FDA5C0B8C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4429156" cy="3143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i="1" kern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Отчет </a:t>
            </a:r>
            <a:r>
              <a:rPr lang="ru-RU" sz="2600" i="1" kern="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об итогах деятельности Калининградских </a:t>
            </a:r>
            <a:r>
              <a:rPr lang="ru-RU" sz="2600" i="1" kern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отделов </a:t>
            </a:r>
          </a:p>
          <a:p>
            <a:pPr>
              <a:defRPr/>
            </a:pPr>
            <a:r>
              <a:rPr lang="ru-RU" sz="2600" i="1" kern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Центрального управления Ростехнадзора </a:t>
            </a:r>
          </a:p>
          <a:p>
            <a:pPr>
              <a:defRPr/>
            </a:pPr>
            <a:r>
              <a:rPr lang="ru-RU" sz="2600" i="1" kern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за </a:t>
            </a:r>
            <a:r>
              <a:rPr lang="ru-RU" sz="2600" i="1" kern="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2017 год</a:t>
            </a:r>
            <a:endParaRPr lang="ru-RU" sz="2600" i="1" kern="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48072" y="195932"/>
            <a:ext cx="7772400" cy="71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85786" y="5929330"/>
            <a:ext cx="600079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lang="ru-RU" sz="2000" i="1" kern="0" dirty="0" smtClean="0">
                <a:solidFill>
                  <a:srgbClr val="0042A2"/>
                </a:solidFill>
              </a:rPr>
              <a:t>Доклад заместителя руководителя </a:t>
            </a:r>
          </a:p>
        </p:txBody>
      </p:sp>
      <p:pic>
        <p:nvPicPr>
          <p:cNvPr id="11" name="Picture 2" descr="\\192.168.2.2\User's files\ОАиРД\Рябов Ю.С\от Нины\organizer_307x206+++итог=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356"/>
            <a:ext cx="4143404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895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594725" y="6329363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7286625" y="2214554"/>
            <a:ext cx="1857375" cy="114300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0000"/>
                </a:solidFill>
                <a:cs typeface="Tahoma" pitchFamily="34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ru-RU" altLang="ru-RU" dirty="0" smtClean="0">
                <a:solidFill>
                  <a:srgbClr val="FF0000"/>
                </a:solidFill>
              </a:rPr>
              <a:t>6,8%)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488" y="571480"/>
            <a:ext cx="1725612" cy="1008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409E"/>
                </a:solidFill>
                <a:cs typeface="Tahoma" pitchFamily="34" charset="0"/>
              </a:rPr>
              <a:t>(↑</a:t>
            </a:r>
            <a:r>
              <a:rPr lang="ru-RU" altLang="ru-RU" dirty="0" smtClean="0">
                <a:solidFill>
                  <a:srgbClr val="00409E"/>
                </a:solidFill>
              </a:rPr>
              <a:t> 32,6%)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4388" y="6381750"/>
            <a:ext cx="1930400" cy="476250"/>
          </a:xfrm>
        </p:spPr>
        <p:txBody>
          <a:bodyPr/>
          <a:lstStyle/>
          <a:p>
            <a:pPr>
              <a:defRPr/>
            </a:pPr>
            <a:fld id="{DB4AAB9C-7F1C-431B-A47C-006F206C1BEF}" type="slidenum">
              <a:rPr lang="ru-RU" altLang="ru-RU"/>
              <a:pPr>
                <a:defRPr/>
              </a:pPr>
              <a:t>10</a:t>
            </a:fld>
            <a:endParaRPr lang="ru-RU" altLang="ru-RU" dirty="0"/>
          </a:p>
        </p:txBody>
      </p:sp>
      <p:graphicFrame>
        <p:nvGraphicFramePr>
          <p:cNvPr id="1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51315"/>
              </p:ext>
            </p:extLst>
          </p:nvPr>
        </p:nvGraphicFramePr>
        <p:xfrm>
          <a:off x="214282" y="857232"/>
          <a:ext cx="4143372" cy="581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019647"/>
              </p:ext>
            </p:extLst>
          </p:nvPr>
        </p:nvGraphicFramePr>
        <p:xfrm>
          <a:off x="4143372" y="1142985"/>
          <a:ext cx="4677100" cy="552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Овал 13"/>
          <p:cNvSpPr/>
          <p:nvPr/>
        </p:nvSpPr>
        <p:spPr>
          <a:xfrm>
            <a:off x="6429388" y="785794"/>
            <a:ext cx="1725612" cy="1008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409E"/>
                </a:solidFill>
                <a:cs typeface="Tahoma" pitchFamily="34" charset="0"/>
              </a:rPr>
              <a:t>(↑</a:t>
            </a:r>
            <a:r>
              <a:rPr lang="ru-RU" altLang="ru-RU" dirty="0" smtClean="0">
                <a:solidFill>
                  <a:srgbClr val="00409E"/>
                </a:solidFill>
              </a:rPr>
              <a:t> 20%)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Сравнительные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показатели </a:t>
            </a: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по делам об административных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правонарушениях в части надзора за </a:t>
            </a:r>
            <a:r>
              <a:rPr lang="ru-RU" altLang="ru-RU" sz="2000" i="1" dirty="0" err="1">
                <a:solidFill>
                  <a:schemeClr val="bg1"/>
                </a:solidFill>
                <a:effectLst/>
              </a:rPr>
              <a:t>промбезопасностью</a:t>
            </a:r>
            <a:endParaRPr lang="ru-RU" altLang="ru-RU" sz="2000" i="1" dirty="0">
              <a:solidFill>
                <a:schemeClr val="bg1"/>
              </a:solidFill>
              <a:effectLst/>
            </a:endParaRPr>
          </a:p>
          <a:p>
            <a:pPr lvl="1" algn="ctr">
              <a:buNone/>
            </a:pPr>
            <a:endParaRPr lang="ru-RU" altLang="ru-RU" sz="2000" i="1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build="allAtOnce" animBg="1"/>
      <p:bldP spid="1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956550" y="6492875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200"/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200"/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0C393C-4EFB-46AF-871D-281254987991}" type="slidenum">
              <a:rPr lang="ru-RU" altLang="ru-RU" sz="1200"/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altLang="ru-RU" sz="1200"/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200">
              <a:solidFill>
                <a:srgbClr val="D1EAEE"/>
              </a:solidFill>
            </a:endParaRP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323850" y="2276475"/>
          <a:ext cx="4113213" cy="741363"/>
        </p:xfrm>
        <a:graphic>
          <a:graphicData uri="http://schemas.openxmlformats.org/drawingml/2006/table">
            <a:tbl>
              <a:tblPr/>
              <a:tblGrid>
                <a:gridCol w="295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Зарегистрировано ОПО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75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Исключено ОПО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47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0" name="Group 20"/>
          <p:cNvGraphicFramePr>
            <a:graphicFrameLocks noGrp="1"/>
          </p:cNvGraphicFramePr>
          <p:nvPr/>
        </p:nvGraphicFramePr>
        <p:xfrm>
          <a:off x="250825" y="3141663"/>
          <a:ext cx="4251325" cy="1866900"/>
        </p:xfrm>
        <a:graphic>
          <a:graphicData uri="http://schemas.openxmlformats.org/drawingml/2006/table">
            <a:tbl>
              <a:tblPr/>
              <a:tblGrid>
                <a:gridCol w="35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Переоформлено лицензий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32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Предоставлено лицензий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17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Отказано в предоставлении /в переоформлении лицензии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12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Прекращено действие лицензии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88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4716463" y="2276475"/>
          <a:ext cx="4113212" cy="741363"/>
        </p:xfrm>
        <a:graphic>
          <a:graphicData uri="http://schemas.openxmlformats.org/drawingml/2006/table">
            <a:tbl>
              <a:tblPr/>
              <a:tblGrid>
                <a:gridCol w="29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Зарегистрировано ОПО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49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Исключено ОПО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50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48" name="Group 68"/>
          <p:cNvGraphicFramePr>
            <a:graphicFrameLocks noGrp="1"/>
          </p:cNvGraphicFramePr>
          <p:nvPr/>
        </p:nvGraphicFramePr>
        <p:xfrm>
          <a:off x="4643438" y="3141663"/>
          <a:ext cx="4322762" cy="21717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Переоформлено лицензий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21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Предоставлено лицензий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13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Отказано в предоставлении /в переоформлении лицензии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6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Прекращено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действие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лицензии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6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79" name="Group 99"/>
          <p:cNvGraphicFramePr>
            <a:graphicFrameLocks noGrp="1"/>
          </p:cNvGraphicFramePr>
          <p:nvPr/>
        </p:nvGraphicFramePr>
        <p:xfrm>
          <a:off x="1911350" y="1665288"/>
          <a:ext cx="1370013" cy="452437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За 2016 год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585" name="Group 105"/>
          <p:cNvGraphicFramePr>
            <a:graphicFrameLocks noGrp="1"/>
          </p:cNvGraphicFramePr>
          <p:nvPr/>
        </p:nvGraphicFramePr>
        <p:xfrm>
          <a:off x="5857875" y="1646238"/>
          <a:ext cx="1370013" cy="452437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За 2017 год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591" name="Group 111"/>
          <p:cNvGraphicFramePr>
            <a:graphicFrameLocks noGrp="1"/>
          </p:cNvGraphicFramePr>
          <p:nvPr/>
        </p:nvGraphicFramePr>
        <p:xfrm>
          <a:off x="173038" y="5405438"/>
          <a:ext cx="4322762" cy="923925"/>
        </p:xfrm>
        <a:graphic>
          <a:graphicData uri="http://schemas.openxmlformats.org/drawingml/2006/table">
            <a:tbl>
              <a:tblPr/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Внесено в реестр экспертиз промышленной безопасности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1797</a:t>
                      </a:r>
                    </a:p>
                  </a:txBody>
                  <a:tcPr marL="9360" marR="9360" marT="2206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601" name="Group 121"/>
          <p:cNvGraphicFramePr>
            <a:graphicFrameLocks noGrp="1"/>
          </p:cNvGraphicFramePr>
          <p:nvPr/>
        </p:nvGraphicFramePr>
        <p:xfrm>
          <a:off x="4600575" y="5373688"/>
          <a:ext cx="4352925" cy="923925"/>
        </p:xfrm>
        <a:graphic>
          <a:graphicData uri="http://schemas.openxmlformats.org/drawingml/2006/table">
            <a:tbl>
              <a:tblPr/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Внесено в реестр экспертиз промышленной безопасности</a:t>
                      </a:r>
                    </a:p>
                  </a:txBody>
                  <a:tcPr marL="9360" marR="9360" marT="22060" marB="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1642</a:t>
                      </a:r>
                    </a:p>
                  </a:txBody>
                  <a:tcPr marL="9360" marR="9360" marT="2206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>
              <a:buNone/>
            </a:pPr>
            <a:endParaRPr lang="ru-RU" altLang="ru-RU" sz="2000" i="1" dirty="0" smtClean="0">
              <a:solidFill>
                <a:schemeClr val="bg1"/>
              </a:solidFill>
              <a:effectLst/>
            </a:endParaRPr>
          </a:p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Показатели предоставления государственных услуг</a:t>
            </a:r>
          </a:p>
        </p:txBody>
      </p:sp>
      <p:pic>
        <p:nvPicPr>
          <p:cNvPr id="16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18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214282" y="2714620"/>
            <a:ext cx="8748713" cy="82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ru-RU" altLang="ru-RU" sz="4500" b="1" i="1" dirty="0">
                <a:solidFill>
                  <a:schemeClr val="tx2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564F9-13CB-469E-9E70-956304C7D387}" type="slidenum">
              <a:rPr lang="ru-RU" altLang="ru-RU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672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кругленный прямоугольник 5"/>
          <p:cNvSpPr>
            <a:spLocks noChangeArrowheads="1"/>
          </p:cNvSpPr>
          <p:nvPr/>
        </p:nvSpPr>
        <p:spPr bwMode="auto">
          <a:xfrm>
            <a:off x="2210544" y="428118"/>
            <a:ext cx="6467475" cy="1349912"/>
          </a:xfrm>
          <a:prstGeom prst="roundRect">
            <a:avLst>
              <a:gd name="adj" fmla="val 16667"/>
            </a:avLst>
          </a:prstGeom>
          <a:ln>
            <a:solidFill>
              <a:srgbClr val="00409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75" algn="ctr">
              <a:spcBef>
                <a:spcPts val="600"/>
              </a:spcBef>
              <a:defRPr/>
            </a:pPr>
            <a:r>
              <a:rPr lang="ru-RU" altLang="ru-RU" sz="2400" b="1" dirty="0" smtClean="0"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Отделы </a:t>
            </a:r>
          </a:p>
          <a:p>
            <a:pPr marL="15875" algn="ctr">
              <a:spcBef>
                <a:spcPts val="600"/>
              </a:spcBef>
              <a:defRPr/>
            </a:pPr>
            <a:r>
              <a:rPr lang="ru-RU" altLang="ru-RU" sz="2400" b="1" dirty="0" smtClean="0"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Центрального </a:t>
            </a:r>
            <a:r>
              <a:rPr lang="ru-RU" altLang="ru-RU" sz="2400" b="1" dirty="0"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управления Ростехнадзора </a:t>
            </a:r>
            <a:endParaRPr lang="ru-RU" altLang="ru-RU" sz="2400" b="1" dirty="0" smtClean="0"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15875" algn="ctr">
              <a:spcBef>
                <a:spcPts val="600"/>
              </a:spcBef>
              <a:defRPr/>
            </a:pPr>
            <a:r>
              <a:rPr lang="ru-RU" altLang="ru-RU" sz="2400" b="1" dirty="0" smtClean="0"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на территории Калининградской области</a:t>
            </a:r>
            <a:endParaRPr lang="ru-RU" altLang="ru-RU" sz="2400" b="1" i="1" dirty="0"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5124" name="Скругленный прямоугольник 8"/>
          <p:cNvSpPr>
            <a:spLocks noChangeArrowheads="1"/>
          </p:cNvSpPr>
          <p:nvPr/>
        </p:nvSpPr>
        <p:spPr bwMode="auto">
          <a:xfrm>
            <a:off x="2714612" y="3786190"/>
            <a:ext cx="5472608" cy="93374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altLang="ru-RU" sz="2000" dirty="0">
                <a:latin typeface="Times New Roman" pitchFamily="18" charset="0"/>
              </a:rPr>
              <a:t>Отдел общего промышленного надзора по Калининградской области</a:t>
            </a:r>
          </a:p>
          <a:p>
            <a:pPr algn="ctr">
              <a:defRPr/>
            </a:pP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2057" name="Прямая соединительная линия 2056"/>
          <p:cNvCxnSpPr/>
          <p:nvPr/>
        </p:nvCxnSpPr>
        <p:spPr bwMode="auto">
          <a:xfrm>
            <a:off x="1763713" y="1125538"/>
            <a:ext cx="0" cy="46069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/>
          <p:nvPr/>
        </p:nvCxnSpPr>
        <p:spPr bwMode="auto">
          <a:xfrm flipH="1">
            <a:off x="1763713" y="1125538"/>
            <a:ext cx="431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>
            <a:off x="1763713" y="2924175"/>
            <a:ext cx="936625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662988" y="6313488"/>
            <a:ext cx="500062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>
            <a:off x="1785938" y="4214813"/>
            <a:ext cx="936625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1763713" y="5732463"/>
            <a:ext cx="936625" cy="158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8"/>
          <p:cNvSpPr>
            <a:spLocks noChangeArrowheads="1"/>
          </p:cNvSpPr>
          <p:nvPr/>
        </p:nvSpPr>
        <p:spPr bwMode="auto">
          <a:xfrm>
            <a:off x="2707978" y="5157192"/>
            <a:ext cx="5472608" cy="112932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altLang="ru-RU" sz="2000" dirty="0">
                <a:latin typeface="Times New Roman" pitchFamily="18" charset="0"/>
              </a:rPr>
              <a:t>Отдел предоставления государственных услуг планирования и отчетности по Калининградской области</a:t>
            </a:r>
          </a:p>
        </p:txBody>
      </p:sp>
      <p:sp>
        <p:nvSpPr>
          <p:cNvPr id="14" name="Скругленный прямоугольник 8"/>
          <p:cNvSpPr>
            <a:spLocks noChangeArrowheads="1"/>
          </p:cNvSpPr>
          <p:nvPr/>
        </p:nvSpPr>
        <p:spPr bwMode="auto">
          <a:xfrm>
            <a:off x="2714612" y="2428868"/>
            <a:ext cx="5472608" cy="93374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altLang="ru-RU" sz="2000" dirty="0">
                <a:latin typeface="Times New Roman" pitchFamily="18" charset="0"/>
              </a:rPr>
              <a:t>Отдел государственного энергетического надзора по Калининградской области</a:t>
            </a:r>
          </a:p>
          <a:p>
            <a:pPr algn="ctr">
              <a:defRPr/>
            </a:pP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612188" y="6357938"/>
            <a:ext cx="500062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200" b="1" i="1" dirty="0" smtClean="0">
                <a:solidFill>
                  <a:schemeClr val="bg1"/>
                </a:solidFill>
                <a:effectLst/>
                <a:latin typeface="Calibri" pitchFamily="34" charset="0"/>
                <a:cs typeface="Tahoma" pitchFamily="34" charset="0"/>
              </a:rPr>
              <a:t>Поднадзорные организации и объекты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200" b="1" i="1" dirty="0" smtClean="0">
                <a:solidFill>
                  <a:schemeClr val="bg1"/>
                </a:solidFill>
                <a:effectLst/>
                <a:latin typeface="Calibri" pitchFamily="34" charset="0"/>
                <a:cs typeface="Tahoma" pitchFamily="34" charset="0"/>
              </a:rPr>
              <a:t>Калининградской области </a:t>
            </a:r>
            <a:endParaRPr lang="ru-RU" sz="2200" b="1" i="1" dirty="0">
              <a:solidFill>
                <a:schemeClr val="bg1"/>
              </a:solidFill>
              <a:effectLst/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1000108"/>
            <a:ext cx="3140075" cy="2492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cs typeface="Tahoma" pitchFamily="34" charset="0"/>
              </a:rPr>
              <a:t>428 </a:t>
            </a:r>
            <a:r>
              <a:rPr lang="ru-RU" altLang="ru-RU" dirty="0" smtClean="0">
                <a:cs typeface="Tahoma" pitchFamily="34" charset="0"/>
              </a:rPr>
              <a:t>поднадзорных организаций в области </a:t>
            </a:r>
            <a:r>
              <a:rPr lang="ru-RU" altLang="ru-RU" b="1" dirty="0" smtClean="0">
                <a:cs typeface="Tahoma" pitchFamily="34" charset="0"/>
              </a:rPr>
              <a:t>ПБ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cs typeface="Tahoma" pitchFamily="34" charset="0"/>
              </a:rPr>
              <a:t>801</a:t>
            </a:r>
            <a:r>
              <a:rPr lang="ru-RU" altLang="ru-RU" dirty="0" smtClean="0">
                <a:cs typeface="Tahoma" pitchFamily="34" charset="0"/>
              </a:rPr>
              <a:t> поднадзорных ОПО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cs typeface="Tahoma" pitchFamily="34" charset="0"/>
              </a:rPr>
              <a:t>5 </a:t>
            </a:r>
            <a:r>
              <a:rPr lang="ru-RU" altLang="ru-RU" dirty="0" smtClean="0">
                <a:cs typeface="Tahoma" pitchFamily="34" charset="0"/>
              </a:rPr>
              <a:t>инспекторов отдела</a:t>
            </a:r>
          </a:p>
          <a:p>
            <a:pPr algn="ctr" eaLnBrk="1" hangingPunct="1">
              <a:defRPr/>
            </a:pPr>
            <a:endParaRPr lang="ru-RU" altLang="ru-RU" dirty="0" smtClean="0"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2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2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1000108"/>
            <a:ext cx="3571875" cy="2492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cs typeface="Tahoma" pitchFamily="34" charset="0"/>
              </a:rPr>
              <a:t>3593 </a:t>
            </a:r>
            <a:r>
              <a:rPr lang="ru-RU" altLang="ru-RU" dirty="0" smtClean="0">
                <a:cs typeface="Tahoma" pitchFamily="34" charset="0"/>
              </a:rPr>
              <a:t>поднадзорных организации в области </a:t>
            </a:r>
            <a:r>
              <a:rPr lang="ru-RU" altLang="ru-RU" b="1" dirty="0" smtClean="0">
                <a:cs typeface="Tahoma" pitchFamily="34" charset="0"/>
              </a:rPr>
              <a:t>ЭН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cs typeface="Tahoma" pitchFamily="34" charset="0"/>
              </a:rPr>
              <a:t>9093</a:t>
            </a:r>
            <a:r>
              <a:rPr lang="ru-RU" altLang="ru-RU" dirty="0" smtClean="0">
                <a:cs typeface="Tahoma" pitchFamily="34" charset="0"/>
              </a:rPr>
              <a:t> поднадзорных объектов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cs typeface="Tahoma" pitchFamily="34" charset="0"/>
              </a:rPr>
              <a:t>12 </a:t>
            </a:r>
            <a:r>
              <a:rPr lang="ru-RU" altLang="ru-RU" dirty="0" smtClean="0">
                <a:cs typeface="Tahoma" pitchFamily="34" charset="0"/>
              </a:rPr>
              <a:t>инспекторов отдела</a:t>
            </a:r>
          </a:p>
          <a:p>
            <a:pPr algn="ctr" eaLnBrk="1" hangingPunct="1">
              <a:defRPr/>
            </a:pPr>
            <a:endParaRPr lang="ru-RU" altLang="ru-RU" dirty="0" smtClean="0"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2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2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1" name="Прямоугольник 13"/>
          <p:cNvSpPr>
            <a:spLocks noChangeArrowheads="1"/>
          </p:cNvSpPr>
          <p:nvPr/>
        </p:nvSpPr>
        <p:spPr bwMode="auto">
          <a:xfrm>
            <a:off x="5000628" y="2786058"/>
            <a:ext cx="4000526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325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dirty="0" err="1">
                <a:solidFill>
                  <a:srgbClr val="FF0000"/>
                </a:solidFill>
                <a:cs typeface="Tahoma" pitchFamily="34" charset="0"/>
              </a:rPr>
              <a:t>Электросетевых</a:t>
            </a:r>
            <a:r>
              <a:rPr lang="ru-RU" altLang="ru-RU" dirty="0">
                <a:solidFill>
                  <a:srgbClr val="FF0000"/>
                </a:solidFill>
                <a:cs typeface="Tahoma" pitchFamily="34" charset="0"/>
              </a:rPr>
              <a:t> организаций </a:t>
            </a:r>
            <a:r>
              <a:rPr lang="ru-RU" altLang="ru-RU" b="1" dirty="0">
                <a:solidFill>
                  <a:srgbClr val="FF0000"/>
                </a:solidFill>
                <a:cs typeface="Tahoma" pitchFamily="34" charset="0"/>
              </a:rPr>
              <a:t>– 15</a:t>
            </a:r>
          </a:p>
          <a:p>
            <a:pPr eaLnBrk="0" hangingPunct="0">
              <a:spcBef>
                <a:spcPts val="288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dirty="0">
                <a:solidFill>
                  <a:srgbClr val="FF0000"/>
                </a:solidFill>
                <a:cs typeface="Tahoma" pitchFamily="34" charset="0"/>
              </a:rPr>
              <a:t>Теплоснабжающих организаций </a:t>
            </a:r>
            <a:r>
              <a:rPr lang="ru-RU" altLang="ru-RU" b="1" dirty="0">
                <a:solidFill>
                  <a:srgbClr val="FF0000"/>
                </a:solidFill>
                <a:cs typeface="Tahoma" pitchFamily="34" charset="0"/>
              </a:rPr>
              <a:t>– 66</a:t>
            </a:r>
          </a:p>
          <a:p>
            <a:pPr eaLnBrk="0" hangingPunct="0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altLang="ru-RU" b="1" dirty="0">
              <a:solidFill>
                <a:srgbClr val="C00000"/>
              </a:solidFill>
              <a:cs typeface="Tahoma" pitchFamily="34" charset="0"/>
            </a:endParaRPr>
          </a:p>
          <a:p>
            <a:pPr eaLnBrk="0" hangingPunct="0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b="1" dirty="0">
                <a:solidFill>
                  <a:srgbClr val="C00000"/>
                </a:solidFill>
                <a:cs typeface="Tahoma" pitchFamily="34" charset="0"/>
              </a:rPr>
              <a:t>                                           </a:t>
            </a:r>
            <a:r>
              <a:rPr lang="ru-RU" altLang="ru-RU" dirty="0">
                <a:cs typeface="Tahoma" pitchFamily="34" charset="0"/>
              </a:rPr>
              <a:t>Электростанций </a:t>
            </a:r>
            <a:r>
              <a:rPr lang="ru-RU" altLang="ru-RU" b="1" dirty="0">
                <a:cs typeface="Tahoma" pitchFamily="34" charset="0"/>
              </a:rPr>
              <a:t>– </a:t>
            </a:r>
            <a:r>
              <a:rPr lang="ru-RU" altLang="ru-RU" b="1" dirty="0" smtClean="0">
                <a:cs typeface="Tahoma" pitchFamily="34" charset="0"/>
              </a:rPr>
              <a:t>9</a:t>
            </a:r>
            <a:endParaRPr lang="ru-RU" altLang="ru-RU" dirty="0">
              <a:cs typeface="Tahoma" pitchFamily="34" charset="0"/>
            </a:endParaRPr>
          </a:p>
          <a:p>
            <a:pPr eaLnBrk="0" hangingPunct="0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dirty="0">
                <a:cs typeface="Tahoma" pitchFamily="34" charset="0"/>
              </a:rPr>
              <a:t>Котельных </a:t>
            </a:r>
            <a:r>
              <a:rPr lang="ru-RU" altLang="ru-RU" b="1" dirty="0">
                <a:cs typeface="Tahoma" pitchFamily="34" charset="0"/>
              </a:rPr>
              <a:t>- 310</a:t>
            </a:r>
          </a:p>
          <a:p>
            <a:pPr eaLnBrk="0" hangingPunct="0">
              <a:spcBef>
                <a:spcPts val="288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dirty="0">
                <a:cs typeface="Tahoma" pitchFamily="34" charset="0"/>
              </a:rPr>
              <a:t>Электрических подстанций </a:t>
            </a:r>
            <a:r>
              <a:rPr lang="ru-RU" altLang="ru-RU" b="1" dirty="0">
                <a:cs typeface="Tahoma" pitchFamily="34" charset="0"/>
              </a:rPr>
              <a:t>– 5252 </a:t>
            </a:r>
          </a:p>
          <a:p>
            <a:pPr eaLnBrk="0" hangingPunct="0">
              <a:spcBef>
                <a:spcPts val="288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ru-RU" altLang="ru-RU" b="1" dirty="0">
              <a:cs typeface="Tahoma" pitchFamily="34" charset="0"/>
            </a:endParaRPr>
          </a:p>
          <a:p>
            <a:pPr eaLnBrk="0" hangingPunct="0">
              <a:spcBef>
                <a:spcPts val="288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dirty="0">
                <a:cs typeface="Tahoma" pitchFamily="34" charset="0"/>
              </a:rPr>
              <a:t>Тепловых сетей - </a:t>
            </a:r>
            <a:r>
              <a:rPr lang="ru-RU" altLang="ru-RU" b="1" dirty="0">
                <a:cs typeface="Tahoma" pitchFamily="34" charset="0"/>
              </a:rPr>
              <a:t>890</a:t>
            </a:r>
            <a:r>
              <a:rPr lang="ru-RU" altLang="ru-RU" dirty="0">
                <a:cs typeface="Tahoma" pitchFamily="34" charset="0"/>
              </a:rPr>
              <a:t> км</a:t>
            </a:r>
          </a:p>
          <a:p>
            <a:pPr eaLnBrk="0" hangingPunct="0">
              <a:spcBef>
                <a:spcPts val="288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dirty="0">
                <a:cs typeface="Tahoma" pitchFamily="34" charset="0"/>
              </a:rPr>
              <a:t> Линий электропередачи - </a:t>
            </a:r>
            <a:r>
              <a:rPr lang="ru-RU" altLang="ru-RU" b="1" dirty="0">
                <a:cs typeface="Tahoma" pitchFamily="34" charset="0"/>
              </a:rPr>
              <a:t>14119 </a:t>
            </a:r>
            <a:r>
              <a:rPr lang="ru-RU" altLang="ru-RU" dirty="0">
                <a:cs typeface="Tahoma" pitchFamily="34" charset="0"/>
              </a:rPr>
              <a:t>км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1E164-B0F5-43F5-8D9A-55160A87F023}" type="slidenum">
              <a:rPr lang="ru-RU" altLang="ru-RU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11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72015"/>
              </p:ext>
            </p:extLst>
          </p:nvPr>
        </p:nvGraphicFramePr>
        <p:xfrm>
          <a:off x="0" y="785813"/>
          <a:ext cx="5521326" cy="607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071538" y="142852"/>
            <a:ext cx="7772400" cy="71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85786" y="5929330"/>
            <a:ext cx="600079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endParaRPr lang="ru-RU" sz="2000" dirty="0">
              <a:solidFill>
                <a:srgbClr val="0042A2"/>
              </a:solidFill>
              <a:latin typeface="Tahoma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0" y="285728"/>
            <a:ext cx="9144000" cy="441325"/>
            <a:chOff x="-3852936" y="-1539229"/>
            <a:chExt cx="9144000" cy="441325"/>
          </a:xfrm>
        </p:grpSpPr>
        <p:sp>
          <p:nvSpPr>
            <p:cNvPr id="14" name="Rectangle 37"/>
            <p:cNvSpPr>
              <a:spLocks noChangeArrowheads="1"/>
            </p:cNvSpPr>
            <p:nvPr/>
          </p:nvSpPr>
          <p:spPr bwMode="auto">
            <a:xfrm>
              <a:off x="-3852936" y="-1539229"/>
              <a:ext cx="9144000" cy="936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400">
                <a:latin typeface="Arial" panose="020B0604020202020204" pitchFamily="34" charset="0"/>
              </a:endParaRPr>
            </a:p>
          </p:txBody>
        </p:sp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-3852936" y="-1361429"/>
              <a:ext cx="9144000" cy="2635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400">
                <a:latin typeface="Arial" panose="020B0604020202020204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-3852936" y="-1451917"/>
              <a:ext cx="9144000" cy="128588"/>
            </a:xfrm>
            <a:prstGeom prst="rect">
              <a:avLst/>
            </a:prstGeom>
            <a:solidFill>
              <a:srgbClr val="C11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400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200" b="1" i="1" dirty="0" smtClean="0">
              <a:solidFill>
                <a:schemeClr val="bg1"/>
              </a:solidFill>
              <a:effectLst/>
              <a:latin typeface="Calibri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200" b="1" i="1" dirty="0" smtClean="0">
                <a:solidFill>
                  <a:schemeClr val="bg1"/>
                </a:solidFill>
                <a:effectLst/>
                <a:latin typeface="Calibri" pitchFamily="34" charset="0"/>
                <a:cs typeface="Tahoma" pitchFamily="34" charset="0"/>
              </a:rPr>
              <a:t>Аварийность и травматизм</a:t>
            </a:r>
            <a:endParaRPr lang="ru-RU" sz="2200" b="1" i="1" dirty="0">
              <a:solidFill>
                <a:schemeClr val="bg1"/>
              </a:solidFill>
              <a:effectLst/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22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85786" y="1428736"/>
          <a:ext cx="7786740" cy="13870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Аварии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4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Несчастные случаи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Содержимое 2"/>
          <p:cNvSpPr txBox="1">
            <a:spLocks/>
          </p:cNvSpPr>
          <p:nvPr/>
        </p:nvSpPr>
        <p:spPr>
          <a:xfrm>
            <a:off x="642910" y="3214686"/>
            <a:ext cx="3571900" cy="26860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аварии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на объектах энергетики по причине нарушения работы средств диспетчерского и технологического управления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4929190" y="3286124"/>
            <a:ext cx="3786214" cy="3357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 несчастный случай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lang="ru-RU" sz="22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на опасном производственном объекте IV класса опасности – с нанесением тяжких телесных травм работнику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95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1384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Государственный энергетический надзор</a:t>
            </a:r>
            <a:br>
              <a:rPr lang="ru-RU" sz="32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</a:br>
            <a:r>
              <a:rPr lang="ru-RU" sz="32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в </a:t>
            </a:r>
            <a:r>
              <a:rPr lang="ru-RU" sz="32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Калининградской области</a:t>
            </a:r>
            <a:endParaRPr lang="ru-RU" sz="3200" i="1" dirty="0">
              <a:solidFill>
                <a:srgbClr val="004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819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18" r="25771"/>
          <a:stretch>
            <a:fillRect/>
          </a:stretch>
        </p:blipFill>
        <p:spPr>
          <a:xfrm>
            <a:off x="1428728" y="2143116"/>
            <a:ext cx="6429420" cy="3786214"/>
          </a:xfrm>
          <a:effectLst>
            <a:outerShdw algn="ctr" rotWithShape="0">
              <a:srgbClr val="000000">
                <a:alpha val="70015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EBD67-E41B-4A0F-BD18-3DECF0FB19C4}" type="slidenum">
              <a:rPr lang="ru-RU" altLang="ru-RU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523288" y="6265863"/>
            <a:ext cx="728662" cy="5921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3286126" y="857250"/>
            <a:ext cx="1501898" cy="1203598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0000"/>
                </a:solidFill>
                <a:cs typeface="Tahoma" pitchFamily="34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ru-RU" altLang="ru-RU" dirty="0" smtClean="0">
                <a:solidFill>
                  <a:srgbClr val="FF0000"/>
                </a:solidFill>
              </a:rPr>
              <a:t>2,1%)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70763" y="923677"/>
            <a:ext cx="1857375" cy="10715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cs typeface="Tahoma" pitchFamily="34" charset="0"/>
              </a:rPr>
              <a:t>(↑</a:t>
            </a:r>
            <a:r>
              <a:rPr lang="ru-RU" altLang="ru-RU" dirty="0" smtClean="0">
                <a:solidFill>
                  <a:srgbClr val="0070C0"/>
                </a:solidFill>
              </a:rPr>
              <a:t> 168%)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17C0-D6B6-4BEB-A1AE-EB0435FA65FC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Сравнительные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показатели проведенных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проверок, </a:t>
            </a:r>
            <a:endParaRPr lang="ru-RU" altLang="ru-RU" sz="2000" i="1" dirty="0">
              <a:solidFill>
                <a:schemeClr val="bg1"/>
              </a:solidFill>
              <a:effectLst/>
            </a:endParaRPr>
          </a:p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количества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выявленных </a:t>
            </a: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нарушений в части </a:t>
            </a:r>
            <a:r>
              <a:rPr lang="ru-RU" altLang="ru-RU" sz="2000" i="1" dirty="0" err="1" smtClean="0">
                <a:solidFill>
                  <a:schemeClr val="bg1"/>
                </a:solidFill>
                <a:effectLst/>
              </a:rPr>
              <a:t>энергонадзора</a:t>
            </a:r>
            <a:endParaRPr lang="ru-RU" altLang="ru-RU" sz="200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2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" y="42336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901469"/>
              </p:ext>
            </p:extLst>
          </p:nvPr>
        </p:nvGraphicFramePr>
        <p:xfrm>
          <a:off x="405631" y="980728"/>
          <a:ext cx="4187825" cy="547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532457"/>
              </p:ext>
            </p:extLst>
          </p:nvPr>
        </p:nvGraphicFramePr>
        <p:xfrm>
          <a:off x="4754527" y="451397"/>
          <a:ext cx="4187825" cy="600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80975" y="57150"/>
            <a:ext cx="9174163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indent="0" algn="ctr">
              <a:buFont typeface="Tahoma" pitchFamily="34" charset="0"/>
              <a:buNone/>
              <a:defRPr/>
            </a:pPr>
            <a:r>
              <a:rPr lang="ru-RU" sz="2000" b="1" dirty="0">
                <a:solidFill>
                  <a:schemeClr val="tx2"/>
                </a:solidFill>
                <a:ea typeface="+mj-ea"/>
                <a:cs typeface="Tahoma" pitchFamily="34" charset="0"/>
              </a:rPr>
              <a:t>Сравнительная характеристика показателей по делам </a:t>
            </a:r>
            <a:r>
              <a:rPr lang="ru-RU" sz="2000" b="1" dirty="0" smtClean="0">
                <a:solidFill>
                  <a:schemeClr val="tx2"/>
                </a:solidFill>
                <a:ea typeface="+mj-ea"/>
                <a:cs typeface="Tahoma" pitchFamily="34" charset="0"/>
              </a:rPr>
              <a:t>                                           об </a:t>
            </a:r>
            <a:r>
              <a:rPr lang="ru-RU" sz="2000" b="1" dirty="0">
                <a:solidFill>
                  <a:schemeClr val="tx2"/>
                </a:solidFill>
                <a:ea typeface="+mj-ea"/>
                <a:cs typeface="Tahoma" pitchFamily="34" charset="0"/>
              </a:rPr>
              <a:t>административных </a:t>
            </a:r>
            <a:r>
              <a:rPr lang="ru-RU" sz="2000" b="1" dirty="0" smtClean="0">
                <a:solidFill>
                  <a:schemeClr val="tx2"/>
                </a:solidFill>
                <a:ea typeface="+mj-ea"/>
                <a:cs typeface="Tahoma" pitchFamily="34" charset="0"/>
              </a:rPr>
              <a:t>правонарушениях </a:t>
            </a:r>
            <a:r>
              <a:rPr lang="ru-RU" sz="2000" b="1" dirty="0" err="1" smtClean="0">
                <a:solidFill>
                  <a:schemeClr val="tx2"/>
                </a:solidFill>
                <a:ea typeface="+mj-ea"/>
                <a:cs typeface="Tahoma" pitchFamily="34" charset="0"/>
              </a:rPr>
              <a:t>ОГЭНпоКЛО</a:t>
            </a:r>
            <a:endParaRPr lang="ru-RU" altLang="ru-RU" sz="3800" b="1" dirty="0">
              <a:solidFill>
                <a:schemeClr val="tx2"/>
              </a:solidFill>
              <a:ea typeface="+mj-ea"/>
              <a:cs typeface="Tahom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94725" y="6329363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085A-91F3-4F51-B486-F00E315DEF20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8" name="Овал 7"/>
          <p:cNvSpPr/>
          <p:nvPr/>
        </p:nvSpPr>
        <p:spPr>
          <a:xfrm>
            <a:off x="2947195" y="837763"/>
            <a:ext cx="1725613" cy="5762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160%)</a:t>
            </a:r>
            <a:endParaRPr lang="ru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93625" y="801131"/>
            <a:ext cx="1725613" cy="5762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146%)</a:t>
            </a:r>
            <a:endParaRPr lang="ru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Сравнительные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показатели </a:t>
            </a: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по делам об административных </a:t>
            </a: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правонарушениях в части </a:t>
            </a:r>
            <a:r>
              <a:rPr lang="ru-RU" altLang="ru-RU" sz="2000" i="1" dirty="0" err="1" smtClean="0">
                <a:solidFill>
                  <a:schemeClr val="bg1"/>
                </a:solidFill>
                <a:effectLst/>
              </a:rPr>
              <a:t>энергонадзора</a:t>
            </a:r>
            <a:endParaRPr lang="ru-RU" altLang="ru-RU" sz="2000" i="1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3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" y="42336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79771"/>
              </p:ext>
            </p:extLst>
          </p:nvPr>
        </p:nvGraphicFramePr>
        <p:xfrm>
          <a:off x="234030" y="903031"/>
          <a:ext cx="4143372" cy="581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73392"/>
              </p:ext>
            </p:extLst>
          </p:nvPr>
        </p:nvGraphicFramePr>
        <p:xfrm>
          <a:off x="4375782" y="1085879"/>
          <a:ext cx="4677100" cy="552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1384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промышленный надзор               </a:t>
            </a:r>
            <a:br>
              <a:rPr lang="ru-RU" sz="29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900" i="1" dirty="0" smtClean="0">
                <a:solidFill>
                  <a:srgbClr val="004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Калининградской области</a:t>
            </a:r>
            <a:endParaRPr lang="ru-RU" sz="2900" i="1" dirty="0">
              <a:solidFill>
                <a:srgbClr val="004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F666-9AB6-4749-80E0-A9EE0CAC6449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7411" name="Picture 2" descr="http://teknoblog.ru/wp-content/uploads/2014/06/KNT-neft-Oil-Lukoil-Lykoil-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96744" cy="40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02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483105"/>
              </p:ext>
            </p:extLst>
          </p:nvPr>
        </p:nvGraphicFramePr>
        <p:xfrm>
          <a:off x="-187827" y="690546"/>
          <a:ext cx="4187825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4188315" imgH="6011177" progId="">
                  <p:embed/>
                </p:oleObj>
              </mc:Choice>
              <mc:Fallback>
                <p:oleObj r:id="rId3" imgW="4188315" imgH="6011177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827" y="690546"/>
                        <a:ext cx="4187825" cy="600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>
            <a:off x="8523288" y="6265863"/>
            <a:ext cx="728662" cy="5921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1500166" y="1071546"/>
            <a:ext cx="1785937" cy="12144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cs typeface="Tahoma" pitchFamily="34" charset="0"/>
              </a:rPr>
              <a:t>(↑</a:t>
            </a:r>
            <a:r>
              <a:rPr lang="ru-RU" altLang="ru-RU" dirty="0" smtClean="0">
                <a:solidFill>
                  <a:srgbClr val="0070C0"/>
                </a:solidFill>
              </a:rPr>
              <a:t> 25,8%)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235825" y="6381750"/>
            <a:ext cx="1724025" cy="476250"/>
          </a:xfrm>
        </p:spPr>
        <p:txBody>
          <a:bodyPr/>
          <a:lstStyle/>
          <a:p>
            <a:pPr>
              <a:defRPr/>
            </a:pPr>
            <a:fld id="{2569E654-6A83-4965-B1F9-0D39D15BBE4B}" type="slidenum">
              <a:rPr lang="ru-RU" altLang="ru-RU"/>
              <a:pPr>
                <a:defRPr/>
              </a:pPr>
              <a:t>9</a:t>
            </a:fld>
            <a:endParaRPr lang="ru-RU" altLang="ru-RU" dirty="0"/>
          </a:p>
        </p:txBody>
      </p:sp>
      <p:graphicFrame>
        <p:nvGraphicFramePr>
          <p:cNvPr id="1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64292"/>
              </p:ext>
            </p:extLst>
          </p:nvPr>
        </p:nvGraphicFramePr>
        <p:xfrm>
          <a:off x="512336" y="668506"/>
          <a:ext cx="4187825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Овал 13"/>
          <p:cNvSpPr/>
          <p:nvPr/>
        </p:nvSpPr>
        <p:spPr>
          <a:xfrm>
            <a:off x="7358063" y="857232"/>
            <a:ext cx="1785937" cy="12144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cs typeface="Tahoma" pitchFamily="34" charset="0"/>
              </a:rPr>
              <a:t>(↑</a:t>
            </a:r>
            <a:r>
              <a:rPr lang="ru-RU" altLang="ru-RU" dirty="0" smtClean="0">
                <a:solidFill>
                  <a:srgbClr val="0070C0"/>
                </a:solidFill>
              </a:rPr>
              <a:t> 225%)</a:t>
            </a:r>
          </a:p>
        </p:txBody>
      </p:sp>
      <p:graphicFrame>
        <p:nvGraphicFramePr>
          <p:cNvPr id="1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749958"/>
              </p:ext>
            </p:extLst>
          </p:nvPr>
        </p:nvGraphicFramePr>
        <p:xfrm>
          <a:off x="4563987" y="670093"/>
          <a:ext cx="4187825" cy="600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 bwMode="auto">
          <a:xfrm>
            <a:off x="0" y="0"/>
            <a:ext cx="9143999" cy="857232"/>
          </a:xfrm>
          <a:prstGeom prst="rect">
            <a:avLst/>
          </a:prstGeom>
          <a:solidFill>
            <a:srgbClr val="2A5CAC"/>
          </a:solidFill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Сравнительные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показатели проведенных </a:t>
            </a: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проверок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, </a:t>
            </a:r>
            <a:r>
              <a:rPr lang="ru-RU" altLang="ru-RU" sz="2000" i="1" dirty="0">
                <a:solidFill>
                  <a:schemeClr val="bg1"/>
                </a:solidFill>
                <a:effectLst/>
              </a:rPr>
              <a:t>количества</a:t>
            </a:r>
            <a:endParaRPr lang="ru-RU" altLang="ru-RU" sz="2000" i="1" dirty="0" smtClean="0">
              <a:solidFill>
                <a:schemeClr val="bg1"/>
              </a:solidFill>
              <a:effectLst/>
            </a:endParaRPr>
          </a:p>
          <a:p>
            <a:pPr lvl="1" algn="ctr"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effectLst/>
              </a:rPr>
              <a:t>выявленных нарушений в части надзора за </a:t>
            </a:r>
            <a:r>
              <a:rPr lang="ru-RU" altLang="ru-RU" sz="2000" i="1" dirty="0" err="1" smtClean="0">
                <a:solidFill>
                  <a:schemeClr val="bg1"/>
                </a:solidFill>
                <a:effectLst/>
              </a:rPr>
              <a:t>промбезопасностью</a:t>
            </a:r>
            <a:endParaRPr lang="ru-RU" altLang="ru-RU" sz="200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Picture 41" descr="fsetan_emblema2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95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4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356</Words>
  <Application>Microsoft Office PowerPoint</Application>
  <PresentationFormat>Экран (4:3)</PresentationFormat>
  <Paragraphs>129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Constantia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энергетический надзор  в Калининградской области</vt:lpstr>
      <vt:lpstr>Презентация PowerPoint</vt:lpstr>
      <vt:lpstr>Презентация PowerPoint</vt:lpstr>
      <vt:lpstr>Общий промышленный надзор                в Калининградской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Грибов А.С.</cp:lastModifiedBy>
  <cp:revision>236</cp:revision>
  <cp:lastPrinted>2017-03-20T06:56:14Z</cp:lastPrinted>
  <dcterms:created xsi:type="dcterms:W3CDTF">2017-03-17T18:41:59Z</dcterms:created>
  <dcterms:modified xsi:type="dcterms:W3CDTF">2018-03-14T07:58:56Z</dcterms:modified>
</cp:coreProperties>
</file>