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9" r:id="rId1"/>
  </p:sldMasterIdLst>
  <p:notesMasterIdLst>
    <p:notesMasterId r:id="rId18"/>
  </p:notesMasterIdLst>
  <p:handoutMasterIdLst>
    <p:handoutMasterId r:id="rId19"/>
  </p:handoutMasterIdLst>
  <p:sldIdLst>
    <p:sldId id="765" r:id="rId2"/>
    <p:sldId id="920" r:id="rId3"/>
    <p:sldId id="845" r:id="rId4"/>
    <p:sldId id="863" r:id="rId5"/>
    <p:sldId id="911" r:id="rId6"/>
    <p:sldId id="912" r:id="rId7"/>
    <p:sldId id="918" r:id="rId8"/>
    <p:sldId id="915" r:id="rId9"/>
    <p:sldId id="916" r:id="rId10"/>
    <p:sldId id="917" r:id="rId11"/>
    <p:sldId id="919" r:id="rId12"/>
    <p:sldId id="884" r:id="rId13"/>
    <p:sldId id="923" r:id="rId14"/>
    <p:sldId id="922" r:id="rId15"/>
    <p:sldId id="861" r:id="rId16"/>
    <p:sldId id="836" r:id="rId17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82FAC"/>
    <a:srgbClr val="DCEFF0"/>
    <a:srgbClr val="EDFCFD"/>
    <a:srgbClr val="0099FF"/>
    <a:srgbClr val="BBE0E3"/>
    <a:srgbClr val="EDEFE5"/>
    <a:srgbClr val="FFEAD5"/>
    <a:srgbClr val="FFF9F3"/>
    <a:srgbClr val="FFFD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9868" autoAdjust="0"/>
  </p:normalViewPr>
  <p:slideViewPr>
    <p:cSldViewPr>
      <p:cViewPr varScale="1">
        <p:scale>
          <a:sx n="74" d="100"/>
          <a:sy n="74" d="100"/>
        </p:scale>
        <p:origin x="1038" y="96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04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latin typeface="+mn-lt"/>
                <a:cs typeface="Times New Roman" panose="02020603050405020304" pitchFamily="18" charset="0"/>
              </a:rPr>
              <a:t>ПЛАНОВЫЕ ПРОВЕРКИ</a:t>
            </a:r>
            <a:endParaRPr lang="ru-RU" sz="1600" b="1" dirty="0"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2731383139058614"/>
          <c:y val="1.2500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10696339218905702"/>
                  <c:y val="-3.7499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мес. 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25333434992145082"/>
                  <c:y val="-4.3749999999999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9298736"/>
        <c:axId val="309299520"/>
        <c:axId val="0"/>
      </c:bar3DChart>
      <c:catAx>
        <c:axId val="30929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299520"/>
        <c:crosses val="autoZero"/>
        <c:auto val="1"/>
        <c:lblAlgn val="ctr"/>
        <c:lblOffset val="100"/>
        <c:noMultiLvlLbl val="0"/>
      </c:catAx>
      <c:valAx>
        <c:axId val="309299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29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0158777532382"/>
          <c:y val="0.20184562826352628"/>
          <c:w val="0.87161623689862799"/>
          <c:h val="0.405655180618198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случаев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пострадавшие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погибшие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</c:v>
                </c:pt>
                <c:pt idx="1">
                  <c:v>4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1655416"/>
        <c:axId val="311655808"/>
      </c:barChart>
      <c:catAx>
        <c:axId val="311655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655808"/>
        <c:crosses val="autoZero"/>
        <c:auto val="1"/>
        <c:lblAlgn val="ctr"/>
        <c:lblOffset val="100"/>
        <c:noMultiLvlLbl val="0"/>
      </c:catAx>
      <c:valAx>
        <c:axId val="311655808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6554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3760375460720942E-2"/>
          <c:y val="0.74736418175758246"/>
          <c:w val="0.73786812349413222"/>
          <c:h val="0.21736195978224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/>
              <a:t>Внеплановые</a:t>
            </a:r>
            <a:r>
              <a:rPr lang="ru-RU" sz="1800" b="1" baseline="0" dirty="0" smtClean="0"/>
              <a:t> проверки</a:t>
            </a:r>
            <a:endParaRPr lang="ru-RU" sz="1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проверок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2238</c:v>
                </c:pt>
                <c:pt idx="1">
                  <c:v>1539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9299912"/>
        <c:axId val="309300304"/>
      </c:barChart>
      <c:catAx>
        <c:axId val="309299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300304"/>
        <c:crosses val="autoZero"/>
        <c:auto val="1"/>
        <c:lblAlgn val="ctr"/>
        <c:lblOffset val="100"/>
        <c:noMultiLvlLbl val="0"/>
      </c:catAx>
      <c:valAx>
        <c:axId val="309300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299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latin typeface="+mn-lt"/>
                <a:cs typeface="Times New Roman" panose="02020603050405020304" pitchFamily="18" charset="0"/>
              </a:rPr>
              <a:t>РЕЗУЛЬТАТИВНОСТЬ</a:t>
            </a:r>
            <a:endParaRPr lang="ru-RU" sz="1600" b="1" dirty="0"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217033232866598"/>
          <c:y val="0.13154699803149614"/>
          <c:w val="0.87360633764707185"/>
          <c:h val="0.703703986220472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3227696922564159E-2"/>
                  <c:y val="-8.0703354802449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Нарушений/ на проверку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23809854460615487"/>
                  <c:y val="-4.7824210253303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Нарушений/ на проверку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9303832"/>
        <c:axId val="309303440"/>
        <c:axId val="0"/>
      </c:bar3DChart>
      <c:catAx>
        <c:axId val="309303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303440"/>
        <c:crosses val="autoZero"/>
        <c:auto val="1"/>
        <c:lblAlgn val="ctr"/>
        <c:lblOffset val="100"/>
        <c:noMultiLvlLbl val="0"/>
      </c:catAx>
      <c:valAx>
        <c:axId val="30930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303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Предупреждения</a:t>
            </a:r>
            <a:endParaRPr lang="ru-RU" sz="1600" b="1" dirty="0">
              <a:solidFill>
                <a:schemeClr val="accent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 w="12700">
              <a:solidFill>
                <a:schemeClr val="accent3">
                  <a:lumMod val="8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4344600698230041E-2"/>
                  <c:y val="-6.274050358041143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предупреждения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 w="12700">
              <a:solidFill>
                <a:srgbClr val="00B0F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2172300349114993E-2"/>
                  <c:y val="0.152713442936668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предупреждения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50"/>
            </a:solidFill>
            <a:ln w="19050"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-6.0861501745574963E-3"/>
                  <c:y val="0.2861843633535667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предупреждения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9301480"/>
        <c:axId val="309296384"/>
      </c:barChart>
      <c:catAx>
        <c:axId val="309301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9296384"/>
        <c:crosses val="autoZero"/>
        <c:auto val="1"/>
        <c:lblAlgn val="ctr"/>
        <c:lblOffset val="100"/>
        <c:noMultiLvlLbl val="0"/>
      </c:catAx>
      <c:valAx>
        <c:axId val="309296384"/>
        <c:scaling>
          <c:orientation val="minMax"/>
          <c:max val="100"/>
          <c:min val="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309301480"/>
        <c:crosses val="autoZero"/>
        <c:crossBetween val="between"/>
        <c:majorUnit val="30"/>
        <c:minorUnit val="0.1"/>
      </c:valAx>
      <c:spPr>
        <a:noFill/>
        <a:ln>
          <a:noFill/>
        </a:ln>
        <a:effectLst/>
        <a:sp3d/>
      </c:spPr>
    </c:plotArea>
    <c:legend>
      <c:legendPos val="b"/>
      <c:layout>
        <c:manualLayout>
          <c:xMode val="edge"/>
          <c:yMode val="edge"/>
          <c:x val="0.13474496874258698"/>
          <c:y val="0.87356613154093987"/>
          <c:w val="0.79137108503597775"/>
          <c:h val="0.126433931583359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Сумма наложенных</a:t>
            </a:r>
            <a:r>
              <a:rPr lang="ru-RU" sz="1600" b="1" baseline="0" dirty="0" smtClean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штрафов (тыс. руб.)</a:t>
            </a:r>
            <a:endParaRPr lang="ru-RU" sz="1600" b="1" dirty="0">
              <a:solidFill>
                <a:schemeClr val="accent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 w="12700">
              <a:solidFill>
                <a:srgbClr val="FFEAD5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F71885A-D7BB-4969-84F5-A1382DAB27E4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26321.3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F0"/>
            </a:solidFill>
            <a:ln w="12700">
              <a:solidFill>
                <a:srgbClr val="00B0F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E37245F-CDD6-482D-896D-00F3E67E2D41}" type="VALUE">
                      <a:rPr lang="en-US" sz="120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34920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9296776"/>
        <c:axId val="309302264"/>
      </c:barChart>
      <c:catAx>
        <c:axId val="3092967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9302264"/>
        <c:crosses val="autoZero"/>
        <c:auto val="1"/>
        <c:lblAlgn val="ctr"/>
        <c:lblOffset val="100"/>
        <c:noMultiLvlLbl val="0"/>
      </c:catAx>
      <c:valAx>
        <c:axId val="309302264"/>
        <c:scaling>
          <c:orientation val="minMax"/>
          <c:max val="35000"/>
          <c:min val="1000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309296776"/>
        <c:crosses val="autoZero"/>
        <c:crossBetween val="between"/>
        <c:majorUnit val="5000"/>
        <c:minorUnit val="1000"/>
      </c:valAx>
      <c:spPr>
        <a:noFill/>
        <a:ln>
          <a:noFill/>
        </a:ln>
        <a:effectLst/>
        <a:sp3d/>
      </c:spPr>
    </c:plotArea>
    <c:legend>
      <c:legendPos val="b"/>
      <c:layout>
        <c:manualLayout>
          <c:xMode val="edge"/>
          <c:yMode val="edge"/>
          <c:x val="0.13161083216063973"/>
          <c:y val="0.86394592520023028"/>
          <c:w val="0.73110608638021535"/>
          <c:h val="0.126433931583359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ВЗД</a:t>
            </a:r>
            <a:endParaRPr lang="ru-RU" sz="1600" b="1" dirty="0">
              <a:solidFill>
                <a:schemeClr val="accent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 w="12700">
              <a:solidFill>
                <a:srgbClr val="C0C0C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 w="12700">
              <a:solidFill>
                <a:srgbClr val="00B0F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50"/>
            </a:solidFill>
            <a:ln w="19050"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9302656"/>
        <c:axId val="309391864"/>
      </c:barChart>
      <c:catAx>
        <c:axId val="3093026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9391864"/>
        <c:crosses val="autoZero"/>
        <c:auto val="1"/>
        <c:lblAlgn val="ctr"/>
        <c:lblOffset val="100"/>
        <c:noMultiLvlLbl val="0"/>
      </c:catAx>
      <c:valAx>
        <c:axId val="309391864"/>
        <c:scaling>
          <c:orientation val="minMax"/>
          <c:max val="12"/>
          <c:min val="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309302656"/>
        <c:crosses val="autoZero"/>
        <c:crossBetween val="between"/>
        <c:majorUnit val="2"/>
        <c:minorUnit val="0.1"/>
      </c:valAx>
      <c:spPr>
        <a:noFill/>
        <a:ln>
          <a:noFill/>
        </a:ln>
        <a:effectLst/>
        <a:sp3d/>
      </c:spPr>
    </c:plotArea>
    <c:legend>
      <c:legendPos val="b"/>
      <c:layout>
        <c:manualLayout>
          <c:xMode val="edge"/>
          <c:yMode val="edge"/>
          <c:x val="6.740384121887541E-2"/>
          <c:y val="0.85432578198382003"/>
          <c:w val="0.72508294532779294"/>
          <c:h val="0.126433931583359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Штрафы</a:t>
            </a:r>
            <a:endParaRPr lang="ru-RU" sz="1600" b="1" dirty="0">
              <a:solidFill>
                <a:schemeClr val="accent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 w="12700">
              <a:solidFill>
                <a:srgbClr val="FFEAD5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 w="12700">
              <a:solidFill>
                <a:srgbClr val="00B0F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176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50"/>
            </a:solidFill>
            <a:ln w="19050"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штрафы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178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9393432"/>
        <c:axId val="309389512"/>
      </c:barChart>
      <c:catAx>
        <c:axId val="309393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9389512"/>
        <c:crosses val="autoZero"/>
        <c:auto val="1"/>
        <c:lblAlgn val="ctr"/>
        <c:lblOffset val="100"/>
        <c:noMultiLvlLbl val="0"/>
      </c:catAx>
      <c:valAx>
        <c:axId val="309389512"/>
        <c:scaling>
          <c:orientation val="minMax"/>
          <c:max val="190"/>
          <c:min val="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309393432"/>
        <c:crosses val="autoZero"/>
        <c:crossBetween val="between"/>
        <c:majorUnit val="20"/>
        <c:minorUnit val="0.1"/>
      </c:valAx>
      <c:spPr>
        <a:noFill/>
        <a:ln>
          <a:noFill/>
        </a:ln>
        <a:effectLst/>
        <a:sp3d/>
      </c:spPr>
    </c:plotArea>
    <c:legend>
      <c:legendPos val="b"/>
      <c:layout>
        <c:manualLayout>
          <c:xMode val="edge"/>
          <c:yMode val="edge"/>
          <c:x val="0.13161083216063973"/>
          <c:y val="0.86394592520023028"/>
          <c:w val="0.73110608638021535"/>
          <c:h val="0.126433931583359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0162642747297084"/>
          <c:y val="0.12922934273452821"/>
          <c:w val="0.92610774728733847"/>
          <c:h val="0.4509363300718524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2018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824196150676459E-2"/>
                  <c:y val="-3.1691892115346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3879867411083677E-4"/>
                  <c:y val="-3.2574868942210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7035536681662238E-3"/>
                  <c:y val="-2.7651481876690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кол-во организаций, не представивших отчет</c:v>
                </c:pt>
                <c:pt idx="1">
                  <c:v>кол-во составленных протоколов</c:v>
                </c:pt>
                <c:pt idx="2">
                  <c:v>кол-во вынесенных постановлений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540</c:v>
                </c:pt>
                <c:pt idx="1">
                  <c:v>351</c:v>
                </c:pt>
                <c:pt idx="2">
                  <c:v>351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2019 год (по состоянию на 11.01.2021)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0501718714504358E-2"/>
                  <c:y val="-2.0976674426355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394951141415465E-2"/>
                  <c:y val="-3.3980559007655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5815746840732456E-2"/>
                  <c:y val="-2.7536184609978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кол-во организаций, не представивших отчет</c:v>
                </c:pt>
                <c:pt idx="1">
                  <c:v>кол-во составленных протоколов</c:v>
                </c:pt>
                <c:pt idx="2">
                  <c:v>кол-во вынесенных постановлений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451</c:v>
                </c:pt>
                <c:pt idx="1">
                  <c:v>162</c:v>
                </c:pt>
                <c:pt idx="2">
                  <c:v>117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9394608"/>
        <c:axId val="309393824"/>
        <c:axId val="0"/>
      </c:bar3DChart>
      <c:catAx>
        <c:axId val="30939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393824"/>
        <c:crosses val="autoZero"/>
        <c:auto val="1"/>
        <c:lblAlgn val="ctr"/>
        <c:lblOffset val="100"/>
        <c:noMultiLvlLbl val="0"/>
      </c:catAx>
      <c:valAx>
        <c:axId val="30939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39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3167467296336873E-2"/>
          <c:y val="0.74447254428897391"/>
          <c:w val="0.68728039338912583"/>
          <c:h val="5.12698684853644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Аварии</a:t>
            </a:r>
            <a:endParaRPr lang="ru-RU" sz="1600" b="1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1651888"/>
        <c:axId val="311658552"/>
      </c:barChart>
      <c:catAx>
        <c:axId val="31165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658552"/>
        <c:crosses val="autoZero"/>
        <c:auto val="1"/>
        <c:lblAlgn val="ctr"/>
        <c:lblOffset val="100"/>
        <c:noMultiLvlLbl val="0"/>
      </c:catAx>
      <c:valAx>
        <c:axId val="311658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651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86" tIns="45895" rIns="91786" bIns="45895" numCol="1" anchor="t" anchorCtr="0" compatLnSpc="1">
            <a:prstTxWarp prst="textNoShape">
              <a:avLst/>
            </a:prstTxWarp>
          </a:bodyPr>
          <a:lstStyle>
            <a:lvl1pPr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383" y="0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86" tIns="45895" rIns="91786" bIns="45895" numCol="1" anchor="t" anchorCtr="0" compatLnSpc="1">
            <a:prstTxWarp prst="textNoShape">
              <a:avLst/>
            </a:prstTxWarp>
          </a:bodyPr>
          <a:lstStyle>
            <a:lvl1pPr algn="r"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677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86" tIns="45895" rIns="91786" bIns="45895" numCol="1" anchor="b" anchorCtr="0" compatLnSpc="1">
            <a:prstTxWarp prst="textNoShape">
              <a:avLst/>
            </a:prstTxWarp>
          </a:bodyPr>
          <a:lstStyle>
            <a:lvl1pPr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383" y="9429677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786" tIns="45895" rIns="91786" bIns="45895" numCol="1" anchor="b" anchorCtr="0" compatLnSpc="1">
            <a:prstTxWarp prst="textNoShape">
              <a:avLst/>
            </a:prstTxWarp>
          </a:bodyPr>
          <a:lstStyle>
            <a:lvl1pPr algn="r" defTabSz="917087">
              <a:defRPr sz="1200">
                <a:latin typeface="Times New Roman" panose="02020603050405020304" pitchFamily="18" charset="0"/>
              </a:defRPr>
            </a:lvl1pPr>
          </a:lstStyle>
          <a:p>
            <a:fld id="{AFF35BAE-0E0C-42A9-86C4-402F0121A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34648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86" tIns="45895" rIns="91786" bIns="45895" numCol="1" anchor="t" anchorCtr="0" compatLnSpc="1">
            <a:prstTxWarp prst="textNoShape">
              <a:avLst/>
            </a:prstTxWarp>
          </a:bodyPr>
          <a:lstStyle>
            <a:lvl1pPr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383" y="0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86" tIns="45895" rIns="91786" bIns="45895" numCol="1" anchor="t" anchorCtr="0" compatLnSpc="1">
            <a:prstTxWarp prst="textNoShape">
              <a:avLst/>
            </a:prstTxWarp>
          </a:bodyPr>
          <a:lstStyle>
            <a:lvl1pPr algn="r"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521" y="4717985"/>
            <a:ext cx="4986633" cy="44632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86" tIns="45895" rIns="91786" bIns="458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677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86" tIns="45895" rIns="91786" bIns="45895" numCol="1" anchor="b" anchorCtr="0" compatLnSpc="1">
            <a:prstTxWarp prst="textNoShape">
              <a:avLst/>
            </a:prstTxWarp>
          </a:bodyPr>
          <a:lstStyle>
            <a:lvl1pPr defTabSz="917922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383" y="9429677"/>
            <a:ext cx="2945293" cy="49696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786" tIns="45895" rIns="91786" bIns="45895" numCol="1" anchor="b" anchorCtr="0" compatLnSpc="1">
            <a:prstTxWarp prst="textNoShape">
              <a:avLst/>
            </a:prstTxWarp>
          </a:bodyPr>
          <a:lstStyle>
            <a:lvl1pPr algn="r" defTabSz="917087">
              <a:defRPr sz="1200">
                <a:latin typeface="Times New Roman" panose="02020603050405020304" pitchFamily="18" charset="0"/>
              </a:defRPr>
            </a:lvl1pPr>
          </a:lstStyle>
          <a:p>
            <a:fld id="{358E5C20-1A90-4F2F-AA21-106B6BAC45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60761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4926" indent="-282664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0656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2918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35180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87442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9705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1967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4229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71436A2-7A88-4BA0-8CB3-275F2B255AC2}" type="slidenum">
              <a:rPr lang="ru-RU" altLang="ru-RU">
                <a:latin typeface="Times New Roman" panose="02020603050405020304" pitchFamily="18" charset="0"/>
              </a:rPr>
              <a:pPr/>
              <a:t>3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768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4926" indent="-282664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0656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2918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35180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87442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9705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1967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4229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71436A2-7A88-4BA0-8CB3-275F2B255AC2}" type="slidenum">
              <a:rPr lang="ru-RU" altLang="ru-RU">
                <a:latin typeface="Times New Roman" panose="02020603050405020304" pitchFamily="18" charset="0"/>
              </a:rPr>
              <a:pPr/>
              <a:t>4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4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4926" indent="-282664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0656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2918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35180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87442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9705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1967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4229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71436A2-7A88-4BA0-8CB3-275F2B255AC2}" type="slidenum">
              <a:rPr lang="ru-RU" altLang="ru-RU">
                <a:latin typeface="Times New Roman" panose="02020603050405020304" pitchFamily="18" charset="0"/>
              </a:rPr>
              <a:pPr/>
              <a:t>5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870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0609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4926" indent="-282664" defTabSz="90609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0656" indent="-226131" defTabSz="90609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2918" indent="-226131" defTabSz="90609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35180" indent="-226131" defTabSz="90609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87442" indent="-226131" defTabSz="9060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9705" indent="-226131" defTabSz="9060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1967" indent="-226131" defTabSz="9060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4229" indent="-226131" defTabSz="9060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9A50E02-7F48-4E30-8A19-D178C896DF95}" type="slidenum">
              <a:rPr lang="ru-RU" altLang="ru-RU">
                <a:latin typeface="Times New Roman" panose="02020603050405020304" pitchFamily="18" charset="0"/>
              </a:rPr>
              <a:pPr/>
              <a:t>6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161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13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156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4926" indent="-282664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0656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2918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35180" indent="-226131" defTabSz="92022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87442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9705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1967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4229" indent="-226131" defTabSz="9202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71436A2-7A88-4BA0-8CB3-275F2B255AC2}" type="slidenum">
              <a:rPr lang="ru-RU" altLang="ru-RU">
                <a:latin typeface="Times New Roman" panose="02020603050405020304" pitchFamily="18" charset="0"/>
              </a:rPr>
              <a:pPr/>
              <a:t>15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858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E5C20-1A90-4F2F-AA21-106B6BAC4518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4959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BB89E4-11D1-4DC1-AEDA-30988EA037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968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BCC065-158D-4E6C-B395-1FC8330718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913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BD7AE1-9134-4319-818A-84F0787BD3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6947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EDDFD7-3AEE-46F0-AA6F-CDBC887FE6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941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92102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D8D62-4870-4264-95AA-B0506A5952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845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D46719-E1EF-4585-A0C9-5E3C3D1A80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559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0334E6-9331-43C0-AEF1-E3F4F3957B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8758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BB757A-2141-460F-9258-F0B9065A32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042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BA505A-A064-4E3D-AC8B-7529F1AF32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43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E45DA-93A2-42F4-A2E6-7BEE9F1B80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836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0559CF-5AA0-4976-89EC-B1DBD58D68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571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7B34A6-F0AF-45D6-93D1-4680742FAD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845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0FB0A-CC5F-4D30-B1B9-21DC10541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110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1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BFFE496-05FA-489A-8F6A-724690EDCCD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chart" Target="../charts/char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ChangeArrowheads="1"/>
          </p:cNvSpPr>
          <p:nvPr/>
        </p:nvSpPr>
        <p:spPr bwMode="auto">
          <a:xfrm>
            <a:off x="0" y="1987550"/>
            <a:ext cx="9144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b="1" cap="all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Итоги работы за 12 месяцев 2020 года</a:t>
            </a: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b="1" dirty="0" smtClean="0">
                <a:solidFill>
                  <a:srgbClr val="082FAC"/>
                </a:solidFill>
              </a:rPr>
              <a:t>отдела </a:t>
            </a:r>
            <a:r>
              <a:rPr lang="ru-RU" b="1" dirty="0">
                <a:solidFill>
                  <a:srgbClr val="082FAC"/>
                </a:solidFill>
              </a:rPr>
              <a:t>по надзору за подъемными сооружениями </a:t>
            </a:r>
            <a:endParaRPr lang="ru-RU" dirty="0">
              <a:solidFill>
                <a:srgbClr val="082FAC"/>
              </a:solidFill>
            </a:endParaRPr>
          </a:p>
          <a:p>
            <a:pPr algn="ctr"/>
            <a:r>
              <a:rPr lang="ru-RU" b="1" dirty="0">
                <a:solidFill>
                  <a:srgbClr val="082FAC"/>
                </a:solidFill>
              </a:rPr>
              <a:t>по Московской области</a:t>
            </a:r>
            <a:endParaRPr lang="ru-RU" b="1" cap="all" dirty="0">
              <a:solidFill>
                <a:srgbClr val="082FAC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eaLnBrk="1" hangingPunct="1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04800" y="6137702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28 апреля 2021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г.</a:t>
            </a:r>
          </a:p>
        </p:txBody>
      </p:sp>
      <p:grpSp>
        <p:nvGrpSpPr>
          <p:cNvPr id="2053" name="Group 36"/>
          <p:cNvGrpSpPr>
            <a:grpSpLocks/>
          </p:cNvGrpSpPr>
          <p:nvPr/>
        </p:nvGrpSpPr>
        <p:grpSpPr bwMode="auto">
          <a:xfrm>
            <a:off x="0" y="127000"/>
            <a:ext cx="9144000" cy="1611313"/>
            <a:chOff x="0" y="-251"/>
            <a:chExt cx="5760" cy="1015"/>
          </a:xfrm>
        </p:grpSpPr>
        <p:sp>
          <p:nvSpPr>
            <p:cNvPr id="2060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kumimoji="1" lang="ru-RU" altLang="ru-RU" sz="1400" b="1">
                <a:latin typeface="Calibri" panose="020F0502020204030204" pitchFamily="34" charset="0"/>
              </a:endParaRPr>
            </a:p>
          </p:txBody>
        </p:sp>
        <p:sp>
          <p:nvSpPr>
            <p:cNvPr id="5130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31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" name="Text Box 40"/>
            <p:cNvSpPr txBox="1">
              <a:spLocks noChangeArrowheads="1"/>
            </p:cNvSpPr>
            <p:nvPr/>
          </p:nvSpPr>
          <p:spPr bwMode="auto">
            <a:xfrm>
              <a:off x="327" y="-251"/>
              <a:ext cx="5241" cy="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90000"/>
                </a:lnSpc>
                <a:defRPr/>
              </a:pPr>
              <a:endParaRPr kumimoji="1"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endParaRP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Центральное управление Федеральной службы по экологическому, 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технологическому и атомному надзору</a:t>
              </a:r>
            </a:p>
          </p:txBody>
        </p:sp>
        <p:pic>
          <p:nvPicPr>
            <p:cNvPr id="2068" name="Picture 41" descr="fsetan_emblema20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5"/>
              <a:ext cx="666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Line 2"/>
          <p:cNvSpPr>
            <a:spLocks noChangeShapeType="1"/>
          </p:cNvSpPr>
          <p:nvPr/>
        </p:nvSpPr>
        <p:spPr bwMode="auto">
          <a:xfrm flipV="1">
            <a:off x="428625" y="5121275"/>
            <a:ext cx="8501122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-987425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453438" y="635635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10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G:\09.04.2020\Доклад 9 мес 2020\презентации\фото Коврижкин\Протечка кровли в МП\Фотографии от 12.05.2019 с айфона 9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86" y="1911350"/>
            <a:ext cx="1905000" cy="25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G:\09.04.2020\Доклад 9 мес 2020\презентации\фото Коврижкин\Протечка кровли в МП\Фотографии от 31.03.2020 с айфона 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15" y="4067175"/>
            <a:ext cx="1905000" cy="25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G:\09.04.2020\Доклад 9 мес 2020\презентации\фото Коврижкин\Протечка кровли в МП\Фотки с айфона 2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15" y="1911350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G:\09.04.2020\Доклад 9 мес 2020\презентации\фото Коврижкин\Протечка кровли в МП\Фотки с айфона 2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86" y="4702175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G:\09.04.2020\Доклад 9 мес 2020\презентации\фото Коврижкин\Протечка кровли в МП\Фотографии от 12.05.2019 с айфона 58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25"/>
          <a:stretch/>
        </p:blipFill>
        <p:spPr bwMode="auto">
          <a:xfrm>
            <a:off x="6047932" y="1911350"/>
            <a:ext cx="1974093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5" name="Picture 7" descr="G:\09.04.2020\Доклад 9 мес 2020\презентации\фото Коврижкин\Протечка кровли в МП\Фотографии от 12.05.2019 с айфона 69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25" y="4067175"/>
            <a:ext cx="1905000" cy="25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210A84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588402" y="146032"/>
            <a:ext cx="8332631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услуга по вводу лифтов в эксплуатацию после замены/модернизации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28637" y="1385838"/>
            <a:ext cx="8332631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Нарушения, выявляемые при контрольных осмотрах лифтов</a:t>
            </a:r>
          </a:p>
        </p:txBody>
      </p:sp>
    </p:spTree>
    <p:extLst>
      <p:ext uri="{BB962C8B-B14F-4D97-AF65-F5344CB8AC3E}">
        <p14:creationId xmlns:p14="http://schemas.microsoft.com/office/powerpoint/2010/main" val="145613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453438" y="635635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11</a:t>
            </a:r>
          </a:p>
        </p:txBody>
      </p:sp>
      <p:pic>
        <p:nvPicPr>
          <p:cNvPr id="4098" name="Picture 2" descr="G:\09.04.2020\Доклад 9 мес 2020\презентации\фото Коврижкин\Установлено оборудование в МП не относящееся к лифту\Фотки с айфона 2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94" y="2424429"/>
            <a:ext cx="3577125" cy="35771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09.04.2020\Доклад 9 мес 2020\презентации\фото Коврижкин\Установлено оборудование в МП не относящееся к лифту\Фотографии от 12.05.2019 с айфона 5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2190017"/>
            <a:ext cx="3124750" cy="41663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88402" y="146032"/>
            <a:ext cx="8332631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услуга по вводу лифтов в эксплуатацию после замены/модернизации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88402" y="1439380"/>
            <a:ext cx="8332631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Нарушения, выявляемые при контрольных осмотрах лифтов</a:t>
            </a:r>
          </a:p>
        </p:txBody>
      </p:sp>
    </p:spTree>
    <p:extLst>
      <p:ext uri="{BB962C8B-B14F-4D97-AF65-F5344CB8AC3E}">
        <p14:creationId xmlns:p14="http://schemas.microsoft.com/office/powerpoint/2010/main" val="30212408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507852" y="6393097"/>
            <a:ext cx="466508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 smtClean="0">
                <a:solidFill>
                  <a:schemeClr val="tx2"/>
                </a:solidFill>
              </a:rPr>
              <a:t>12</a:t>
            </a:r>
            <a:endParaRPr lang="ru-RU" altLang="ru-RU" sz="1600" b="1" dirty="0">
              <a:solidFill>
                <a:schemeClr val="tx2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35453" y="211473"/>
            <a:ext cx="7772400" cy="549275"/>
          </a:xfrm>
          <a:extLst/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  <a:endParaRPr lang="ru-RU" altLang="ru-RU" sz="1600" b="1" dirty="0" smtClean="0">
              <a:solidFill>
                <a:srgbClr val="2D2D8A"/>
              </a:solidFill>
              <a:latin typeface="Calibri" pitchFamily="34" charset="0"/>
            </a:endParaRPr>
          </a:p>
        </p:txBody>
      </p:sp>
      <p:sp>
        <p:nvSpPr>
          <p:cNvPr id="18" name="Line 2"/>
          <p:cNvSpPr>
            <a:spLocks noChangeShapeType="1"/>
          </p:cNvSpPr>
          <p:nvPr/>
        </p:nvSpPr>
        <p:spPr bwMode="auto">
          <a:xfrm flipV="1">
            <a:off x="0" y="90872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344" name="Скругленный прямоугольник 1"/>
          <p:cNvSpPr>
            <a:spLocks noChangeArrowheads="1"/>
          </p:cNvSpPr>
          <p:nvPr/>
        </p:nvSpPr>
        <p:spPr bwMode="auto">
          <a:xfrm>
            <a:off x="441948" y="980729"/>
            <a:ext cx="8306515" cy="576063"/>
          </a:xfrm>
          <a:prstGeom prst="roundRect">
            <a:avLst>
              <a:gd name="adj" fmla="val 16667"/>
            </a:avLst>
          </a:prstGeom>
          <a:noFill/>
          <a:ln w="9525" cap="sq" algn="ctr">
            <a:noFill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rgbClr val="002060"/>
                </a:solidFill>
              </a:rPr>
              <a:t>Дебиторская задолженность (руб</a:t>
            </a:r>
            <a:r>
              <a:rPr lang="ru-RU" altLang="ru-RU" sz="2000" b="1" dirty="0">
                <a:solidFill>
                  <a:srgbClr val="002060"/>
                </a:solidFill>
              </a:rPr>
              <a:t>.)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44189"/>
              </p:ext>
            </p:extLst>
          </p:nvPr>
        </p:nvGraphicFramePr>
        <p:xfrm>
          <a:off x="530499" y="1589594"/>
          <a:ext cx="7977353" cy="4548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7478"/>
                <a:gridCol w="2469875"/>
              </a:tblGrid>
              <a:tr h="61237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</a:t>
                      </a:r>
                      <a:endParaRPr lang="ru-RU" sz="1800" dirty="0"/>
                    </a:p>
                  </a:txBody>
                  <a:tcPr marL="91447" marR="91447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31.12.2020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7" marR="91447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дебиторской задолженности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7" marR="91467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29 234 991,65</a:t>
                      </a:r>
                      <a:endParaRPr lang="ru-RU" sz="1800" b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35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 взысканных административных штрафов, из них: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7" marR="91467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9 685 008, 35 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523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оплачено добровольно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7" marR="91467" marT="45736" marB="4573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9 020 000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523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взыскано судебными приставами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7" marR="91467" marT="45736" marB="4573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665 008,35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143"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Сумма списанной дебиторской задолженности по суду </a:t>
                      </a:r>
                      <a:endParaRPr lang="ru-RU" sz="1600" dirty="0" smtClean="0">
                        <a:latin typeface="+mn-lt"/>
                      </a:endParaRPr>
                    </a:p>
                  </a:txBody>
                  <a:tcPr marL="91467" marR="91467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5 050 000</a:t>
                      </a: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1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+mn-lt"/>
                        </a:rPr>
                        <a:t>Сумма списанной дебиторской задолженности</a:t>
                      </a:r>
                      <a:r>
                        <a:rPr lang="ru-RU" sz="1600" baseline="0" dirty="0" smtClean="0">
                          <a:latin typeface="+mn-lt"/>
                        </a:rPr>
                        <a:t> (</a:t>
                      </a:r>
                      <a:r>
                        <a:rPr lang="ru-RU" sz="1600" dirty="0" smtClean="0">
                          <a:latin typeface="+mn-lt"/>
                        </a:rPr>
                        <a:t>безнадежной к взысканию)</a:t>
                      </a:r>
                    </a:p>
                  </a:txBody>
                  <a:tcPr marL="91467" marR="91467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3 196 480</a:t>
                      </a:r>
                    </a:p>
                  </a:txBody>
                  <a:tcPr marL="91447" marR="91447" marT="45711" marB="457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26447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58" y="4842815"/>
            <a:ext cx="3170019" cy="21133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81" y="1650918"/>
            <a:ext cx="2384674" cy="32969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30" y="1650918"/>
            <a:ext cx="2383389" cy="329697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779748" y="269134"/>
            <a:ext cx="8098971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Обращения граждан и организаций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209" y="3356008"/>
            <a:ext cx="2970194" cy="252276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267952" y="5087155"/>
            <a:ext cx="2610767" cy="1661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02 мая 2006 г. № 59-ФЗ «О порядке рассмотрения обращений граждан Российской Федерации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681" y="5087155"/>
            <a:ext cx="2610767" cy="1661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26 декабря 2008 г. № 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28262" y="1701582"/>
            <a:ext cx="3682962" cy="20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рассмотрено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434 обращения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и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 5 внеплановых выездных проверки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36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предварительных проверок </a:t>
            </a:r>
            <a:endParaRPr lang="ru-RU" sz="1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27предостережений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недопустимости нарушения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обязательных требований </a:t>
            </a:r>
            <a:endParaRPr lang="ru-RU" sz="1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666079" y="6472866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13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7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453438" y="635635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15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827584" y="191484"/>
            <a:ext cx="7772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  <a:endParaRPr kumimoji="1" lang="ru-RU" sz="1600" b="1" kern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Скругленный прямоугольник 1"/>
          <p:cNvSpPr>
            <a:spLocks noChangeArrowheads="1"/>
          </p:cNvSpPr>
          <p:nvPr/>
        </p:nvSpPr>
        <p:spPr bwMode="auto">
          <a:xfrm>
            <a:off x="827584" y="1205171"/>
            <a:ext cx="7772400" cy="648072"/>
          </a:xfrm>
          <a:prstGeom prst="roundRect">
            <a:avLst>
              <a:gd name="adj" fmla="val 16667"/>
            </a:avLst>
          </a:prstGeom>
          <a:noFill/>
          <a:ln w="9525" cap="sq" algn="ctr">
            <a:noFill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endParaRPr lang="ru-RU" altLang="ru-RU" sz="800" dirty="0" smtClean="0">
              <a:solidFill>
                <a:srgbClr val="002060"/>
              </a:solidFill>
            </a:endParaRPr>
          </a:p>
          <a:p>
            <a:pPr algn="ctr" eaLnBrk="1" hangingPunct="1">
              <a:spcBef>
                <a:spcPts val="0"/>
              </a:spcBef>
            </a:pPr>
            <a:r>
              <a:rPr lang="ru-RU" sz="2000" b="1" dirty="0" smtClean="0"/>
              <a:t>Авария </a:t>
            </a:r>
            <a:r>
              <a:rPr lang="ru-RU" sz="2000" b="1" dirty="0"/>
              <a:t>башенного крана  </a:t>
            </a:r>
            <a:r>
              <a:rPr lang="ru-RU" sz="2000" b="1" dirty="0" smtClean="0"/>
              <a:t>в ООО </a:t>
            </a:r>
            <a:r>
              <a:rPr lang="ru-RU" sz="2000" b="1" dirty="0"/>
              <a:t>«КРАНОФФ</a:t>
            </a:r>
            <a:r>
              <a:rPr lang="ru-RU" sz="2000" b="1" dirty="0" smtClean="0"/>
              <a:t>» (12.12.2020)</a:t>
            </a:r>
            <a:endParaRPr lang="ru-RU" altLang="ru-RU" sz="2000" b="1" dirty="0" smtClean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840" r="-757" b="-14"/>
          <a:stretch/>
        </p:blipFill>
        <p:spPr>
          <a:xfrm>
            <a:off x="119200" y="1985782"/>
            <a:ext cx="2736304" cy="2613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5" y="1820174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426" y="2274549"/>
            <a:ext cx="2703785" cy="3745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309" y="4332728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9393" r="-960"/>
          <a:stretch/>
        </p:blipFill>
        <p:spPr>
          <a:xfrm>
            <a:off x="126053" y="4731771"/>
            <a:ext cx="2729451" cy="1858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103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507982" y="6381750"/>
            <a:ext cx="456506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 smtClean="0"/>
              <a:t>19</a:t>
            </a:r>
            <a:endParaRPr lang="ru-RU" altLang="ru-RU" sz="1600" b="1" dirty="0"/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836712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13459" y="216694"/>
            <a:ext cx="7772400" cy="549275"/>
          </a:xfrm>
          <a:extLst/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</a:p>
        </p:txBody>
      </p:sp>
      <p:sp>
        <p:nvSpPr>
          <p:cNvPr id="4118" name="Скругленный прямоугольник 1"/>
          <p:cNvSpPr>
            <a:spLocks noChangeArrowheads="1"/>
          </p:cNvSpPr>
          <p:nvPr/>
        </p:nvSpPr>
        <p:spPr bwMode="auto">
          <a:xfrm>
            <a:off x="713459" y="910766"/>
            <a:ext cx="7772400" cy="647700"/>
          </a:xfrm>
          <a:prstGeom prst="roundRect">
            <a:avLst>
              <a:gd name="adj" fmla="val 16667"/>
            </a:avLst>
          </a:prstGeom>
          <a:noFill/>
          <a:ln w="9525" cap="sq" algn="ctr">
            <a:noFill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ru-RU" altLang="ru-RU" sz="2000" b="1" dirty="0" smtClean="0">
                <a:solidFill>
                  <a:srgbClr val="002060"/>
                </a:solidFill>
              </a:rPr>
              <a:t>Аварии и несчастные случаи</a:t>
            </a:r>
          </a:p>
          <a:p>
            <a:pPr algn="ctr" eaLnBrk="1" hangingPunct="1">
              <a:spcBef>
                <a:spcPts val="0"/>
              </a:spcBef>
            </a:pPr>
            <a:endParaRPr lang="ru-RU" altLang="ru-RU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955331"/>
              </p:ext>
            </p:extLst>
          </p:nvPr>
        </p:nvGraphicFramePr>
        <p:xfrm>
          <a:off x="323528" y="1632519"/>
          <a:ext cx="8352928" cy="4316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176464"/>
              </a:tblGrid>
              <a:tr h="4316761">
                <a:tc>
                  <a:txBody>
                    <a:bodyPr/>
                    <a:lstStyle/>
                    <a:p>
                      <a:pPr algn="ctr"/>
                      <a:endParaRPr lang="ru-RU" baseline="0" dirty="0" smtClean="0">
                        <a:solidFill>
                          <a:schemeClr val="accent4"/>
                        </a:solidFill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accent4"/>
                          </a:solidFill>
                        </a:rPr>
                        <a:t>Несчастные случаи</a:t>
                      </a:r>
                    </a:p>
                    <a:p>
                      <a:endParaRPr lang="ru-RU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 smtClean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4100" name="Диаграмма 4099"/>
          <p:cNvGraphicFramePr/>
          <p:nvPr>
            <p:extLst>
              <p:ext uri="{D42A27DB-BD31-4B8C-83A1-F6EECF244321}">
                <p14:modId xmlns:p14="http://schemas.microsoft.com/office/powerpoint/2010/main" val="1766545971"/>
              </p:ext>
            </p:extLst>
          </p:nvPr>
        </p:nvGraphicFramePr>
        <p:xfrm>
          <a:off x="4691558" y="1850697"/>
          <a:ext cx="3816424" cy="330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17867187"/>
              </p:ext>
            </p:extLst>
          </p:nvPr>
        </p:nvGraphicFramePr>
        <p:xfrm>
          <a:off x="398963" y="2105978"/>
          <a:ext cx="3585142" cy="3699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3108" y="6042191"/>
            <a:ext cx="808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Информация о результатах расследований внесена в подсистему КСИ своевременно и в полном объеме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1" descr="fsetan_emblema20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93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ChangeArrowheads="1"/>
          </p:cNvSpPr>
          <p:nvPr/>
        </p:nvSpPr>
        <p:spPr bwMode="auto">
          <a:xfrm>
            <a:off x="0" y="1987550"/>
            <a:ext cx="9144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2400" kern="0" dirty="0">
                <a:solidFill>
                  <a:schemeClr val="accent6"/>
                </a:solidFill>
              </a:rPr>
              <a:t>Благодарю за внимание</a:t>
            </a:r>
            <a:r>
              <a:rPr lang="ru-RU" sz="2400" kern="0" dirty="0" smtClean="0">
                <a:solidFill>
                  <a:schemeClr val="accent6"/>
                </a:solidFill>
              </a:rPr>
              <a:t>!</a:t>
            </a: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b="1" cap="all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eaLnBrk="1" hangingPunct="1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7413" name="Group 36"/>
          <p:cNvGrpSpPr>
            <a:grpSpLocks/>
          </p:cNvGrpSpPr>
          <p:nvPr/>
        </p:nvGrpSpPr>
        <p:grpSpPr bwMode="auto">
          <a:xfrm>
            <a:off x="0" y="152400"/>
            <a:ext cx="9144000" cy="1620838"/>
            <a:chOff x="0" y="-235"/>
            <a:chExt cx="5760" cy="1021"/>
          </a:xfrm>
        </p:grpSpPr>
        <p:sp>
          <p:nvSpPr>
            <p:cNvPr id="17420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kumimoji="1" lang="ru-RU" altLang="ru-RU" sz="1400" b="1">
                <a:latin typeface="Calibri" panose="020F0502020204030204" pitchFamily="34" charset="0"/>
              </a:endParaRPr>
            </a:p>
          </p:txBody>
        </p:sp>
        <p:sp>
          <p:nvSpPr>
            <p:cNvPr id="5130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31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" name="Text Box 40"/>
            <p:cNvSpPr txBox="1">
              <a:spLocks noChangeArrowheads="1"/>
            </p:cNvSpPr>
            <p:nvPr/>
          </p:nvSpPr>
          <p:spPr bwMode="auto">
            <a:xfrm>
              <a:off x="463" y="-235"/>
              <a:ext cx="5241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90000"/>
                </a:lnSpc>
                <a:defRPr/>
              </a:pPr>
              <a:endParaRPr kumimoji="1"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endParaRP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sz="16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Центральное управление Федеральной службы по экологическому, 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sz="16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технологическому и атомному надзору</a:t>
              </a:r>
            </a:p>
          </p:txBody>
        </p:sp>
        <p:pic>
          <p:nvPicPr>
            <p:cNvPr id="17428" name="Picture 41" descr="fsetan_emblema200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" y="37"/>
              <a:ext cx="666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Line 2"/>
          <p:cNvSpPr>
            <a:spLocks noChangeShapeType="1"/>
          </p:cNvSpPr>
          <p:nvPr/>
        </p:nvSpPr>
        <p:spPr bwMode="auto">
          <a:xfrm flipV="1">
            <a:off x="428625" y="5121275"/>
            <a:ext cx="8501122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-987425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8" descr="modernizatsiy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853" y="2705192"/>
            <a:ext cx="3676699" cy="2134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578" name="Picture 27" descr="стро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1984" y="4755420"/>
            <a:ext cx="3582238" cy="1995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4629150"/>
            <a:ext cx="91440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64" tIns="46032" rIns="92064" bIns="46032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71776" y="3028025"/>
            <a:ext cx="4262437" cy="1673225"/>
          </a:xfrm>
          <a:prstGeom prst="roundRect">
            <a:avLst/>
          </a:prstGeom>
          <a:solidFill>
            <a:schemeClr val="bg2">
              <a:lumMod val="5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 от 21.07.1997 </a:t>
            </a:r>
            <a:b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116-ФЗ «О промышленной безопасности опасных производственных объектов»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71777" y="2617132"/>
            <a:ext cx="4262437" cy="635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контроль и надзор </a:t>
            </a:r>
            <a:b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промышленной безопасности</a:t>
            </a:r>
          </a:p>
        </p:txBody>
      </p:sp>
      <p:sp>
        <p:nvSpPr>
          <p:cNvPr id="16" name="Овал 15"/>
          <p:cNvSpPr/>
          <p:nvPr/>
        </p:nvSpPr>
        <p:spPr>
          <a:xfrm>
            <a:off x="8591793" y="6348639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2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23984" y="4879369"/>
            <a:ext cx="4262438" cy="1747838"/>
          </a:xfrm>
          <a:prstGeom prst="roundRect">
            <a:avLst/>
          </a:prstGeom>
          <a:solidFill>
            <a:schemeClr val="bg2">
              <a:lumMod val="5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/>
          <a:lstStyle/>
          <a:p>
            <a:pPr algn="ctr">
              <a:spcBef>
                <a:spcPts val="180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</a:rPr>
              <a:t>Технический регламент Таможенного союза «Безопасность лифтов», 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</a:rPr>
              <a:t>Технический регламент Таможенного союза «О безопасности машин и оборудования»</a:t>
            </a:r>
            <a:r>
              <a:rPr lang="ru-RU" sz="1600" dirty="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29411" y="6081626"/>
            <a:ext cx="4262438" cy="7127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Государственный контроль и надзор </a:t>
            </a:r>
            <a:b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соблюдением требований технических регламентов</a:t>
            </a:r>
          </a:p>
        </p:txBody>
      </p:sp>
      <p:sp>
        <p:nvSpPr>
          <p:cNvPr id="28" name="Овал 27"/>
          <p:cNvSpPr/>
          <p:nvPr/>
        </p:nvSpPr>
        <p:spPr>
          <a:xfrm>
            <a:off x="2905010" y="4334621"/>
            <a:ext cx="3610790" cy="64378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96286" y="1501775"/>
            <a:ext cx="8440788" cy="978336"/>
          </a:xfrm>
          <a:prstGeom prst="roundRect">
            <a:avLst/>
          </a:prstGeom>
          <a:solidFill>
            <a:srgbClr val="DCEFF0"/>
          </a:solidFill>
          <a:ln w="22225" cap="sq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635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Отдел по надзору за подъемными сооружениями по Московской области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6"/>
                </a:solidFill>
              </a:rPr>
              <a:t>штатная численность – </a:t>
            </a:r>
            <a:r>
              <a:rPr lang="ru-RU" sz="1600" b="1" dirty="0" smtClean="0">
                <a:solidFill>
                  <a:srgbClr val="FF0000"/>
                </a:solidFill>
              </a:rPr>
              <a:t>18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                                    </a:t>
            </a:r>
            <a:r>
              <a:rPr lang="ru-RU" sz="1600" dirty="0" smtClean="0">
                <a:solidFill>
                  <a:schemeClr val="accent6"/>
                </a:solidFill>
              </a:rPr>
              <a:t>фактическая – </a:t>
            </a:r>
            <a:r>
              <a:rPr lang="ru-RU" sz="1600" b="1" dirty="0" smtClean="0">
                <a:solidFill>
                  <a:srgbClr val="FF0000"/>
                </a:solidFill>
              </a:rPr>
              <a:t>13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accent6"/>
                </a:solidFill>
              </a:rPr>
              <a:t>           отдел укомплектован на </a:t>
            </a:r>
            <a:r>
              <a:rPr lang="ru-RU" sz="1600" b="1" dirty="0" smtClean="0">
                <a:solidFill>
                  <a:srgbClr val="FF0000"/>
                </a:solidFill>
              </a:rPr>
              <a:t>70 %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grpSp>
        <p:nvGrpSpPr>
          <p:cNvPr id="24586" name="Group 36"/>
          <p:cNvGrpSpPr>
            <a:grpSpLocks/>
          </p:cNvGrpSpPr>
          <p:nvPr/>
        </p:nvGrpSpPr>
        <p:grpSpPr bwMode="auto">
          <a:xfrm>
            <a:off x="0" y="577849"/>
            <a:ext cx="9144000" cy="1150939"/>
            <a:chOff x="0" y="119"/>
            <a:chExt cx="5760" cy="749"/>
          </a:xfrm>
        </p:grpSpPr>
        <p:sp>
          <p:nvSpPr>
            <p:cNvPr id="24587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130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31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4594" name="Picture 41" descr="fsetan_emblema200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846747" y="138695"/>
            <a:ext cx="7772400" cy="68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  <a:endParaRPr lang="ru-RU" altLang="ru-RU" sz="1600" b="1" kern="0" dirty="0" smtClean="0">
              <a:solidFill>
                <a:srgbClr val="2D2D8A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83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836712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13459" y="216694"/>
            <a:ext cx="7772400" cy="549275"/>
          </a:xfrm>
          <a:extLst/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</a:p>
        </p:txBody>
      </p:sp>
      <p:sp>
        <p:nvSpPr>
          <p:cNvPr id="4118" name="Скругленный прямоугольник 1"/>
          <p:cNvSpPr>
            <a:spLocks noChangeArrowheads="1"/>
          </p:cNvSpPr>
          <p:nvPr/>
        </p:nvSpPr>
        <p:spPr bwMode="auto">
          <a:xfrm>
            <a:off x="713460" y="980729"/>
            <a:ext cx="7772400" cy="648072"/>
          </a:xfrm>
          <a:prstGeom prst="roundRect">
            <a:avLst>
              <a:gd name="adj" fmla="val 16667"/>
            </a:avLst>
          </a:prstGeom>
          <a:noFill/>
          <a:ln w="9525" cap="sq" algn="ctr">
            <a:noFill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endParaRPr lang="ru-RU" altLang="ru-RU" sz="800" dirty="0" smtClean="0">
              <a:solidFill>
                <a:srgbClr val="002060"/>
              </a:solidFill>
            </a:endParaRPr>
          </a:p>
          <a:p>
            <a:pPr algn="ctr" eaLnBrk="1" hangingPunct="1">
              <a:spcBef>
                <a:spcPts val="0"/>
              </a:spcBef>
            </a:pPr>
            <a:r>
              <a:rPr lang="ru-RU" altLang="ru-RU" sz="2000" b="1" dirty="0" smtClean="0">
                <a:solidFill>
                  <a:srgbClr val="002060"/>
                </a:solidFill>
              </a:rPr>
              <a:t>ПОДНАДЗОРНЫЕ ОБЪЕКТЫ</a:t>
            </a:r>
          </a:p>
        </p:txBody>
      </p:sp>
      <p:sp>
        <p:nvSpPr>
          <p:cNvPr id="9" name="Объект 1"/>
          <p:cNvSpPr>
            <a:spLocks noGrp="1"/>
          </p:cNvSpPr>
          <p:nvPr>
            <p:ph sz="half" idx="1"/>
          </p:nvPr>
        </p:nvSpPr>
        <p:spPr>
          <a:xfrm>
            <a:off x="467544" y="2136998"/>
            <a:ext cx="4015132" cy="4104456"/>
          </a:xfrm>
          <a:solidFill>
            <a:schemeClr val="lt1">
              <a:alpha val="87000"/>
            </a:schemeClr>
          </a:solidFill>
          <a:ln w="28575">
            <a:solidFill>
              <a:schemeClr val="accent1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1500" b="1" i="1" u="sng" dirty="0" smtClean="0">
                <a:solidFill>
                  <a:srgbClr val="002060"/>
                </a:solidFill>
                <a:cs typeface="Times New Roman" pitchFamily="18" charset="0"/>
              </a:rPr>
              <a:t>Промышленная безопасность:</a:t>
            </a:r>
            <a:endParaRPr lang="ru-RU" sz="15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buNone/>
            </a:pPr>
            <a:endParaRPr lang="ru-RU" sz="1500" dirty="0" smtClean="0">
              <a:latin typeface="+mj-lt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1500" b="1" i="1" dirty="0" smtClean="0">
                <a:latin typeface="+mj-lt"/>
                <a:cs typeface="Times New Roman" pitchFamily="18" charset="0"/>
              </a:rPr>
              <a:t>поднадзорных организаций</a:t>
            </a:r>
            <a:r>
              <a:rPr lang="ru-RU" sz="15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cs typeface="Times New Roman" pitchFamily="18" charset="0"/>
              </a:rPr>
              <a:t>–</a:t>
            </a:r>
            <a:r>
              <a:rPr lang="ru-RU" sz="15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1824</a:t>
            </a:r>
            <a:r>
              <a:rPr lang="ru-RU" sz="15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 класс – 6, </a:t>
            </a:r>
            <a:r>
              <a:rPr lang="en-US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IV </a:t>
            </a: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класс – 1818)   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    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1500" b="1" i="1" dirty="0" smtClean="0">
                <a:latin typeface="+mj-lt"/>
                <a:cs typeface="Times New Roman" pitchFamily="18" charset="0"/>
              </a:rPr>
              <a:t>опасных производственных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500" b="1" i="1" dirty="0" smtClean="0">
                <a:latin typeface="+mj-lt"/>
                <a:cs typeface="Times New Roman" pitchFamily="18" charset="0"/>
              </a:rPr>
              <a:t>объектов </a:t>
            </a:r>
            <a:r>
              <a:rPr lang="ru-RU" sz="1600" b="1" dirty="0">
                <a:solidFill>
                  <a:srgbClr val="C00000"/>
                </a:solidFill>
                <a:cs typeface="Times New Roman" pitchFamily="18" charset="0"/>
              </a:rPr>
              <a:t>– </a:t>
            </a:r>
            <a:r>
              <a:rPr lang="ru-RU" sz="15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3002</a:t>
            </a:r>
            <a:r>
              <a:rPr lang="ru-RU" sz="15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1500" i="1" dirty="0">
                <a:latin typeface="+mj-lt"/>
                <a:cs typeface="Times New Roman" pitchFamily="18" charset="0"/>
              </a:rPr>
              <a:t>(</a:t>
            </a:r>
            <a:r>
              <a:rPr lang="en-US" sz="1500" i="1" dirty="0" smtClean="0">
                <a:latin typeface="+mj-lt"/>
                <a:cs typeface="Times New Roman" pitchFamily="18" charset="0"/>
              </a:rPr>
              <a:t>III</a:t>
            </a:r>
            <a:r>
              <a:rPr lang="ru-RU" sz="1500" i="1" dirty="0" smtClean="0">
                <a:latin typeface="+mj-lt"/>
                <a:cs typeface="Times New Roman" pitchFamily="18" charset="0"/>
              </a:rPr>
              <a:t> класс </a:t>
            </a: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– </a:t>
            </a:r>
            <a:r>
              <a:rPr lang="ru-RU" sz="1500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5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6,</a:t>
            </a:r>
            <a:r>
              <a:rPr lang="ru-RU" sz="1500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</a:t>
            </a:r>
            <a:r>
              <a:rPr lang="en-US" sz="1500" i="1" dirty="0" smtClean="0">
                <a:latin typeface="+mj-lt"/>
                <a:cs typeface="Times New Roman" pitchFamily="18" charset="0"/>
              </a:rPr>
              <a:t>IV</a:t>
            </a:r>
            <a:r>
              <a:rPr lang="ru-RU" sz="1500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1500" i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класс –</a:t>
            </a:r>
            <a:r>
              <a:rPr lang="ru-RU" sz="1500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15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2996)</a:t>
            </a:r>
          </a:p>
          <a:p>
            <a:pPr marL="0" indent="0">
              <a:buNone/>
            </a:pPr>
            <a:endParaRPr lang="ru-RU" sz="1500" b="1" i="1" dirty="0" smtClean="0">
              <a:latin typeface="+mj-lt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1500" b="1" i="1" dirty="0" smtClean="0">
                <a:cs typeface="Times New Roman" pitchFamily="18" charset="0"/>
              </a:rPr>
              <a:t>подъемных сооружений </a:t>
            </a:r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–</a:t>
            </a:r>
            <a:r>
              <a:rPr lang="ru-RU" sz="1500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  <a:cs typeface="Times New Roman" pitchFamily="18" charset="0"/>
              </a:rPr>
              <a:t>10 257</a:t>
            </a:r>
            <a:r>
              <a:rPr lang="ru-RU" sz="1500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endParaRPr lang="ru-RU" sz="1500" dirty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500" dirty="0" smtClean="0">
                <a:latin typeface="+mj-lt"/>
                <a:cs typeface="Times New Roman" pitchFamily="18" charset="0"/>
              </a:rPr>
              <a:t>                      </a:t>
            </a:r>
          </a:p>
          <a:p>
            <a:pPr marL="0" indent="0">
              <a:buNone/>
            </a:pPr>
            <a:endParaRPr lang="ru-RU" sz="1500" dirty="0">
              <a:latin typeface="+mj-lt"/>
              <a:cs typeface="Times New Roman" pitchFamily="18" charset="0"/>
            </a:endParaRPr>
          </a:p>
        </p:txBody>
      </p:sp>
      <p:sp>
        <p:nvSpPr>
          <p:cNvPr id="14" name="Объект 1"/>
          <p:cNvSpPr txBox="1">
            <a:spLocks/>
          </p:cNvSpPr>
          <p:nvPr/>
        </p:nvSpPr>
        <p:spPr bwMode="auto">
          <a:xfrm>
            <a:off x="4788024" y="2136998"/>
            <a:ext cx="4032448" cy="4104456"/>
          </a:xfrm>
          <a:prstGeom prst="rect">
            <a:avLst/>
          </a:prstGeom>
          <a:solidFill>
            <a:schemeClr val="lt1">
              <a:alpha val="87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200" b="1" i="1" u="sng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Надзор за опасными объектами (</a:t>
            </a:r>
            <a:r>
              <a:rPr lang="ru-RU" sz="5200" b="1" i="1" u="sng" dirty="0" smtClean="0">
                <a:solidFill>
                  <a:srgbClr val="002060"/>
                </a:solidFill>
              </a:rPr>
              <a:t>лифты, подъемные платформы для </a:t>
            </a:r>
            <a:r>
              <a:rPr lang="ru-RU" sz="5200" b="1" i="1" u="sng" dirty="0">
                <a:solidFill>
                  <a:srgbClr val="002060"/>
                </a:solidFill>
              </a:rPr>
              <a:t>инвалидов, </a:t>
            </a:r>
            <a:r>
              <a:rPr lang="ru-RU" sz="5200" b="1" i="1" u="sng" dirty="0" smtClean="0">
                <a:solidFill>
                  <a:srgbClr val="002060"/>
                </a:solidFill>
              </a:rPr>
              <a:t>пассажирские конвейеры </a:t>
            </a:r>
            <a:r>
              <a:rPr lang="ru-RU" sz="5200" b="1" i="1" u="sng" dirty="0">
                <a:solidFill>
                  <a:srgbClr val="002060"/>
                </a:solidFill>
              </a:rPr>
              <a:t>(</a:t>
            </a:r>
            <a:r>
              <a:rPr lang="ru-RU" sz="5200" b="1" i="1" u="sng" dirty="0" smtClean="0">
                <a:solidFill>
                  <a:srgbClr val="002060"/>
                </a:solidFill>
              </a:rPr>
              <a:t>движущиеся пешеходные дорожки) и </a:t>
            </a:r>
            <a:r>
              <a:rPr lang="ru-RU" sz="5200" b="1" i="1" u="sng" dirty="0">
                <a:solidFill>
                  <a:srgbClr val="002060"/>
                </a:solidFill>
              </a:rPr>
              <a:t>эскалаторов, за исключением эскалаторов в </a:t>
            </a:r>
            <a:r>
              <a:rPr lang="ru-RU" sz="5200" b="1" i="1" u="sng" dirty="0" smtClean="0">
                <a:solidFill>
                  <a:srgbClr val="002060"/>
                </a:solidFill>
              </a:rPr>
              <a:t>метрополитенах)</a:t>
            </a:r>
            <a:r>
              <a:rPr lang="ru-RU" sz="5200" b="1" i="1" u="sng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:</a:t>
            </a:r>
            <a:r>
              <a:rPr lang="ru-RU" sz="5200" b="1" i="1" u="sng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 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endParaRPr lang="ru-RU" sz="5200" b="1" i="1" u="sng" dirty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b="1" i="1" dirty="0">
                <a:solidFill>
                  <a:schemeClr val="tx2"/>
                </a:solidFill>
                <a:cs typeface="Times New Roman" pitchFamily="18" charset="0"/>
              </a:rPr>
              <a:t>Число поднадзорных организаций </a:t>
            </a:r>
            <a:r>
              <a:rPr lang="ru-RU" sz="5600" b="1" i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– 2015</a:t>
            </a:r>
            <a:r>
              <a:rPr lang="ru-RU" sz="56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endParaRPr lang="ru-RU" sz="5600" b="1" dirty="0">
              <a:solidFill>
                <a:srgbClr val="FF0000"/>
              </a:solidFill>
              <a:cs typeface="Times New Roman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5600" b="1" dirty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b="1" dirty="0">
                <a:solidFill>
                  <a:schemeClr val="tx2"/>
                </a:solidFill>
                <a:cs typeface="Times New Roman" pitchFamily="18" charset="0"/>
              </a:rPr>
              <a:t>Число поднадзорных </a:t>
            </a:r>
            <a:r>
              <a:rPr lang="ru-RU" sz="5600" b="1" dirty="0" smtClean="0">
                <a:solidFill>
                  <a:schemeClr val="tx2"/>
                </a:solidFill>
                <a:cs typeface="Times New Roman" pitchFamily="18" charset="0"/>
              </a:rPr>
              <a:t>объектов </a:t>
            </a:r>
            <a:r>
              <a:rPr lang="ru-RU" sz="5600" b="1" dirty="0">
                <a:solidFill>
                  <a:srgbClr val="C00000"/>
                </a:solidFill>
                <a:cs typeface="Times New Roman" pitchFamily="18" charset="0"/>
              </a:rPr>
              <a:t>–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47 349</a:t>
            </a:r>
            <a:endParaRPr lang="ru-RU" sz="5600" b="1" dirty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dirty="0" smtClean="0">
                <a:solidFill>
                  <a:schemeClr val="tx2"/>
                </a:solidFill>
                <a:cs typeface="Times New Roman" pitchFamily="18" charset="0"/>
              </a:rPr>
              <a:t>Лифтов</a:t>
            </a:r>
            <a:r>
              <a:rPr lang="ru-RU" sz="56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– 45 994    </a:t>
            </a:r>
            <a:endParaRPr lang="ru-RU" sz="5600" dirty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dirty="0" smtClean="0">
                <a:solidFill>
                  <a:schemeClr val="tx2"/>
                </a:solidFill>
                <a:cs typeface="Times New Roman" pitchFamily="18" charset="0"/>
              </a:rPr>
              <a:t>Эскалаторов</a:t>
            </a:r>
            <a:r>
              <a:rPr lang="ru-RU" sz="56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5600" b="1" dirty="0">
                <a:solidFill>
                  <a:srgbClr val="C00000"/>
                </a:solidFill>
                <a:cs typeface="Times New Roman" pitchFamily="18" charset="0"/>
              </a:rPr>
              <a:t>–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969</a:t>
            </a:r>
            <a:r>
              <a:rPr lang="ru-RU" sz="56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5600" dirty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dirty="0" smtClean="0">
                <a:solidFill>
                  <a:schemeClr val="tx2"/>
                </a:solidFill>
                <a:cs typeface="Times New Roman" pitchFamily="18" charset="0"/>
              </a:rPr>
              <a:t>Пассажирских конвейеров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– 223</a:t>
            </a:r>
            <a:endParaRPr lang="ru-RU" sz="5600" b="1" dirty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ru-RU" sz="5600" dirty="0" smtClean="0">
                <a:solidFill>
                  <a:schemeClr val="tx2"/>
                </a:solidFill>
                <a:cs typeface="Times New Roman" pitchFamily="18" charset="0"/>
              </a:rPr>
              <a:t>Платформы подъемные для инвалидов </a:t>
            </a:r>
            <a:r>
              <a:rPr lang="ru-RU" sz="5600" b="1" dirty="0" smtClean="0">
                <a:solidFill>
                  <a:srgbClr val="C00000"/>
                </a:solidFill>
                <a:cs typeface="Times New Roman" pitchFamily="18" charset="0"/>
              </a:rPr>
              <a:t>– 163</a:t>
            </a:r>
            <a:endParaRPr lang="ru-RU" sz="5600" b="1" dirty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Tx/>
              <a:buNone/>
            </a:pPr>
            <a:endParaRPr lang="ru-RU" sz="56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0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485859" y="6329264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3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836712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13459" y="216694"/>
            <a:ext cx="7772400" cy="549275"/>
          </a:xfrm>
          <a:extLst/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261603126"/>
              </p:ext>
            </p:extLst>
          </p:nvPr>
        </p:nvGraphicFramePr>
        <p:xfrm>
          <a:off x="323528" y="1916832"/>
          <a:ext cx="2592288" cy="4439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58384"/>
              </p:ext>
            </p:extLst>
          </p:nvPr>
        </p:nvGraphicFramePr>
        <p:xfrm>
          <a:off x="0" y="1052736"/>
          <a:ext cx="896448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44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Проведение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плановых и внеплановых проверок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(отдел по надзору за подъемными сооружениями по Московской области)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0" name="Picture 41" descr="fsetan_emblema20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436655" y="6291298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4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6604861"/>
              </p:ext>
            </p:extLst>
          </p:nvPr>
        </p:nvGraphicFramePr>
        <p:xfrm>
          <a:off x="2973983" y="1757602"/>
          <a:ext cx="2615592" cy="4598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730644483"/>
              </p:ext>
            </p:extLst>
          </p:nvPr>
        </p:nvGraphicFramePr>
        <p:xfrm>
          <a:off x="5647742" y="2026757"/>
          <a:ext cx="2838117" cy="4329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2133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099008"/>
              </p:ext>
            </p:extLst>
          </p:nvPr>
        </p:nvGraphicFramePr>
        <p:xfrm>
          <a:off x="251521" y="836712"/>
          <a:ext cx="8496943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3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82FAC"/>
                          </a:solidFill>
                          <a:latin typeface="+mn-lt"/>
                        </a:rPr>
                        <a:t>Административное</a:t>
                      </a:r>
                      <a:r>
                        <a:rPr lang="ru-RU" sz="1600" baseline="0" dirty="0" smtClean="0">
                          <a:solidFill>
                            <a:srgbClr val="082FAC"/>
                          </a:solidFill>
                          <a:latin typeface="+mn-lt"/>
                        </a:rPr>
                        <a:t> производство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82FAC"/>
                          </a:solidFill>
                          <a:latin typeface="+mn-lt"/>
                        </a:rPr>
                        <a:t>(отдел по надзору за подъемными сооружениями по Московской области)</a:t>
                      </a:r>
                    </a:p>
                    <a:p>
                      <a:pPr algn="ctr"/>
                      <a:endParaRPr lang="ru-RU" sz="2000" dirty="0" smtClean="0">
                        <a:solidFill>
                          <a:srgbClr val="082FAC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11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 smtClean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</a:t>
            </a: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управление Федеральной службы по </a:t>
            </a:r>
            <a:r>
              <a:rPr kumimoji="1" lang="ru-RU" b="1" dirty="0" smtClean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экологическому,</a:t>
            </a: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kumimoji="1" lang="ru-RU" b="1" dirty="0" smtClean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</a:t>
            </a: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и атомному надзору</a:t>
            </a:r>
          </a:p>
        </p:txBody>
      </p:sp>
      <p:pic>
        <p:nvPicPr>
          <p:cNvPr id="14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683006218"/>
              </p:ext>
            </p:extLst>
          </p:nvPr>
        </p:nvGraphicFramePr>
        <p:xfrm>
          <a:off x="3189536" y="1480080"/>
          <a:ext cx="2086705" cy="252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956928278"/>
              </p:ext>
            </p:extLst>
          </p:nvPr>
        </p:nvGraphicFramePr>
        <p:xfrm>
          <a:off x="5759952" y="1480079"/>
          <a:ext cx="2988512" cy="4811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2137800688"/>
              </p:ext>
            </p:extLst>
          </p:nvPr>
        </p:nvGraphicFramePr>
        <p:xfrm>
          <a:off x="3402729" y="4165816"/>
          <a:ext cx="2084807" cy="257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Овал 12"/>
          <p:cNvSpPr/>
          <p:nvPr/>
        </p:nvSpPr>
        <p:spPr>
          <a:xfrm>
            <a:off x="8436655" y="6291298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5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978028469"/>
              </p:ext>
            </p:extLst>
          </p:nvPr>
        </p:nvGraphicFramePr>
        <p:xfrm>
          <a:off x="244476" y="1480080"/>
          <a:ext cx="2664296" cy="4901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06769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142875"/>
            <a:ext cx="7772400" cy="549275"/>
          </a:xfrm>
          <a:extLst/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</a:t>
            </a:r>
            <a:b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r>
              <a:rPr kumimoji="1"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надзору</a:t>
            </a:r>
            <a:endParaRPr lang="ru-RU" altLang="ru-RU" sz="1600" b="1" dirty="0" smtClean="0">
              <a:solidFill>
                <a:srgbClr val="2D2D8A"/>
              </a:solidFill>
              <a:latin typeface="Calibri" pitchFamily="34" charset="0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0" y="783626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72" name="Скругленный прямоугольник 3"/>
          <p:cNvSpPr>
            <a:spLocks noChangeArrowheads="1"/>
          </p:cNvSpPr>
          <p:nvPr/>
        </p:nvSpPr>
        <p:spPr bwMode="auto">
          <a:xfrm>
            <a:off x="223838" y="849250"/>
            <a:ext cx="8740775" cy="935038"/>
          </a:xfrm>
          <a:prstGeom prst="roundRect">
            <a:avLst>
              <a:gd name="adj" fmla="val 16667"/>
            </a:avLst>
          </a:prstGeom>
          <a:noFill/>
          <a:ln w="9525" cap="sq" algn="ctr">
            <a:noFill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rgbClr val="002060"/>
                </a:solidFill>
              </a:rPr>
              <a:t>Принятие мер в </a:t>
            </a:r>
            <a:r>
              <a:rPr lang="ru-RU" altLang="ru-RU" sz="1600" b="1" dirty="0">
                <a:solidFill>
                  <a:srgbClr val="002060"/>
                </a:solidFill>
              </a:rPr>
              <a:t>отношении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организаций</a:t>
            </a:r>
            <a:r>
              <a:rPr lang="ru-RU" altLang="ru-RU" sz="1600" b="1" dirty="0">
                <a:solidFill>
                  <a:srgbClr val="002060"/>
                </a:solidFill>
              </a:rPr>
              <a:t>, </a:t>
            </a:r>
            <a:endParaRPr lang="ru-RU" altLang="ru-RU" sz="1600" b="1" dirty="0" smtClean="0">
              <a:solidFill>
                <a:srgbClr val="002060"/>
              </a:solidFill>
            </a:endParaRPr>
          </a:p>
          <a:p>
            <a:pPr algn="ctr" eaLnBrk="1" hangingPunct="1"/>
            <a:r>
              <a:rPr lang="ru-RU" altLang="ru-RU" sz="1600" b="1" dirty="0" smtClean="0">
                <a:solidFill>
                  <a:srgbClr val="002060"/>
                </a:solidFill>
              </a:rPr>
              <a:t>не </a:t>
            </a:r>
            <a:r>
              <a:rPr lang="ru-RU" altLang="ru-RU" sz="1600" b="1" dirty="0">
                <a:solidFill>
                  <a:srgbClr val="002060"/>
                </a:solidFill>
              </a:rPr>
              <a:t>представивших отчет о производственном контроле </a:t>
            </a:r>
            <a:endParaRPr lang="ru-RU" altLang="ru-RU" sz="1600" b="1" dirty="0" smtClean="0">
              <a:solidFill>
                <a:srgbClr val="002060"/>
              </a:solidFill>
            </a:endParaRPr>
          </a:p>
          <a:p>
            <a:pPr algn="ctr" eaLnBrk="1" hangingPunct="1"/>
            <a:r>
              <a:rPr lang="ru-RU" altLang="ru-RU" sz="1600" b="1" dirty="0" smtClean="0">
                <a:solidFill>
                  <a:srgbClr val="002060"/>
                </a:solidFill>
              </a:rPr>
              <a:t>в области промышленной безопасности за 2019 год</a:t>
            </a:r>
          </a:p>
          <a:p>
            <a:pPr algn="ctr" eaLnBrk="1" hangingPunct="1"/>
            <a:endParaRPr lang="ru-RU" alt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42106" y="1844824"/>
            <a:ext cx="3653829" cy="4536503"/>
          </a:xfrm>
          <a:prstGeom prst="roundRect">
            <a:avLst/>
          </a:prstGeom>
          <a:gradFill>
            <a:gsLst>
              <a:gs pos="33000">
                <a:srgbClr val="ECFEF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ln w="9525" cap="sq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85750" indent="-285750" eaLnBrk="1" hangingPunct="1">
              <a:buFont typeface="Wingdings" pitchFamily="2" charset="2"/>
              <a:buChar char="ü"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1 095 </a:t>
            </a:r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поднадзорных</a:t>
            </a:r>
          </a:p>
          <a:p>
            <a:pPr eaLnBrk="1" hangingPunct="1">
              <a:defRPr/>
            </a:pPr>
            <a:r>
              <a:rPr lang="ru-RU" sz="20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             организаций</a:t>
            </a:r>
            <a:endParaRPr lang="ru-RU" sz="2000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ru-RU" altLang="ru-RU" sz="2000" b="1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marL="285750" indent="-285750" eaLnBrk="1" hangingPunct="1">
              <a:buFont typeface="Wingdings" pitchFamily="2" charset="2"/>
              <a:buChar char="ü"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451  </a:t>
            </a:r>
            <a:r>
              <a:rPr lang="ru-RU" sz="2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не представили</a:t>
            </a:r>
          </a:p>
          <a:p>
            <a:pPr eaLnBrk="1" hangingPunct="1">
              <a:defRPr/>
            </a:pPr>
            <a:r>
              <a:rPr lang="ru-RU" sz="2000" dirty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             отчет (41%)</a:t>
            </a:r>
          </a:p>
          <a:p>
            <a:pPr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из них: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ликвидированных  – </a:t>
            </a:r>
            <a:r>
              <a:rPr lang="ru-RU" sz="1600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172 (38 %)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отсутствуют по адресу     </a:t>
            </a:r>
          </a:p>
          <a:p>
            <a:pPr eaLnBrk="1" hangingPunct="1">
              <a:defRPr/>
            </a:pPr>
            <a:r>
              <a:rPr lang="ru-RU" sz="1600" i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16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                                – </a:t>
            </a:r>
            <a:r>
              <a:rPr lang="ru-RU" sz="1600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76  (17 %)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sz="1600" i="1" dirty="0">
                <a:solidFill>
                  <a:srgbClr val="002060"/>
                </a:solidFill>
                <a:latin typeface="Arial" charset="0"/>
                <a:cs typeface="Arial" charset="0"/>
              </a:rPr>
              <a:t>не эксплуатирующих ОПО</a:t>
            </a:r>
          </a:p>
          <a:p>
            <a:pPr eaLnBrk="1" hangingPunct="1">
              <a:defRPr/>
            </a:pPr>
            <a:r>
              <a:rPr lang="ru-RU" sz="1600" i="1" dirty="0">
                <a:solidFill>
                  <a:srgbClr val="002060"/>
                </a:solidFill>
                <a:latin typeface="Arial" charset="0"/>
                <a:cs typeface="Arial" charset="0"/>
              </a:rPr>
              <a:t>                                </a:t>
            </a:r>
            <a:r>
              <a:rPr lang="ru-RU" sz="16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 – </a:t>
            </a:r>
            <a:r>
              <a:rPr lang="ru-RU" sz="1600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35 (8 </a:t>
            </a:r>
            <a:r>
              <a:rPr lang="ru-RU" sz="1600" i="1" dirty="0">
                <a:solidFill>
                  <a:srgbClr val="C00000"/>
                </a:solidFill>
                <a:latin typeface="Arial" charset="0"/>
                <a:cs typeface="Arial" charset="0"/>
              </a:rPr>
              <a:t>%)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подлежат привлечению к ответственности – </a:t>
            </a:r>
            <a:r>
              <a:rPr lang="ru-RU" sz="1600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168 (37 %)</a:t>
            </a:r>
          </a:p>
          <a:p>
            <a:pPr marL="360000" eaLnBrk="1" hangingPunct="1">
              <a:defRPr/>
            </a:pPr>
            <a:endParaRPr lang="ru-RU" sz="2000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073828974"/>
              </p:ext>
            </p:extLst>
          </p:nvPr>
        </p:nvGraphicFramePr>
        <p:xfrm>
          <a:off x="4140077" y="1016731"/>
          <a:ext cx="4824536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41" descr="fsetan_emblema20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436655" y="6291298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6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5640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556434" y="6340532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7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G:\09.04.2020\Доклад 9 мес 2020\презентации\фото Коврижкин\Установлено оборудование  в МП с нарушениями\Фотки с айфона 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030" y="2159698"/>
            <a:ext cx="1860068" cy="18600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09.04.2020\Доклад 9 мес 2020\презентации\фото Коврижкин\Установлено оборудование  в МП с нарушениями\Фотки с айфона 2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866" y="2171490"/>
            <a:ext cx="1860068" cy="18600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09.04.2020\Доклад 9 мес 2020\презентации\фото Коврижкин\Установлено оборудование  в МП с нарушениями\Фотки с айфона 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562" y="2159698"/>
            <a:ext cx="1860068" cy="18600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09.04.2020\Доклад 9 мес 2020\презентации\фото Коврижкин\Установлено оборудование  в МП с нарушениями\Фотографии от 12.05.2019 с айфона 4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98" y="4200639"/>
            <a:ext cx="1800140" cy="24001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:\09.04.2020\Доклад 9 мес 2020\презентации\фото Коврижкин\Установлено оборудование  в МП с нарушениями\Фотографии от 12.05.2019 с айфона 6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694" y="4200639"/>
            <a:ext cx="1800140" cy="24001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G:\09.04.2020\Доклад 9 мес 2020\презентации\фото Коврижкин\Установлено оборудование  в МП с нарушениями\Фотографии от 12.05.2019 с айфона 103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560" y="4200639"/>
            <a:ext cx="1800140" cy="24001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:\09.04.2020\Доклад 9 мес 2020\презентации\фото Коврижкин\Установлено оборудование  в МП с нарушениями\Фотографии от 31.03.2020 с айфона 13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74" y="4191171"/>
            <a:ext cx="1800140" cy="24001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88402" y="146032"/>
            <a:ext cx="8332631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услуга по вводу лифтов в эксплуатацию после замены/модернизации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95705" y="1490338"/>
            <a:ext cx="8332631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Нарушения, выявляемые при контрольных осмотрах лифтов</a:t>
            </a:r>
          </a:p>
        </p:txBody>
      </p:sp>
    </p:spTree>
    <p:extLst>
      <p:ext uri="{BB962C8B-B14F-4D97-AF65-F5344CB8AC3E}">
        <p14:creationId xmlns:p14="http://schemas.microsoft.com/office/powerpoint/2010/main" val="289857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USER\Desktop\IMG_20180524_18523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8" y="2046444"/>
            <a:ext cx="2615649" cy="17291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453438" y="635635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8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0" name="Рисунок 9" descr="C:\Users\USER\Desktop\IMG_20191127_1215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765" y="1933741"/>
            <a:ext cx="2623993" cy="33040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32397" y="3787749"/>
            <a:ext cx="2628117" cy="9293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82FAC"/>
                </a:solidFill>
              </a:rPr>
              <a:t>Крепление портала двери шахты лифта не закреплено к стене </a:t>
            </a:r>
          </a:p>
        </p:txBody>
      </p:sp>
      <p:pic>
        <p:nvPicPr>
          <p:cNvPr id="12" name="Рисунок 11" descr="C:\Users\USER\Desktop\IMG_20190507_1816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827" y="2005336"/>
            <a:ext cx="2581206" cy="17786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339827" y="3787749"/>
            <a:ext cx="2581208" cy="9293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82FAC"/>
                </a:solidFill>
              </a:rPr>
              <a:t>Над входом в машинное помещение лифта не </a:t>
            </a:r>
            <a:r>
              <a:rPr lang="ru-RU" sz="1400" b="1" dirty="0" smtClean="0">
                <a:solidFill>
                  <a:srgbClr val="082FAC"/>
                </a:solidFill>
              </a:rPr>
              <a:t>закрыто </a:t>
            </a:r>
            <a:r>
              <a:rPr lang="ru-RU" sz="1400" b="1" dirty="0">
                <a:solidFill>
                  <a:srgbClr val="082FAC"/>
                </a:solidFill>
              </a:rPr>
              <a:t>отверстие в стене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69765" y="5237840"/>
            <a:ext cx="2623993" cy="5117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82FAC"/>
                </a:solidFill>
              </a:rPr>
              <a:t>Тяги противовеса лифта разной длины</a:t>
            </a:r>
          </a:p>
        </p:txBody>
      </p:sp>
      <p:pic>
        <p:nvPicPr>
          <p:cNvPr id="16" name="Рисунок 15" descr="C:\Users\USER\Desktop\IMG_20180510_13203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" y="4972964"/>
            <a:ext cx="2114250" cy="1749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2642887" y="6014435"/>
            <a:ext cx="3696940" cy="7084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82FAC"/>
                </a:solidFill>
              </a:rPr>
              <a:t>Упоры каната ограничителя скорости закреплены двумя креплениями вместо четырех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88402" y="146032"/>
            <a:ext cx="8332631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услуга по вводу лифтов в эксплуатацию после замены/модернизации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584199" y="1401204"/>
            <a:ext cx="8332631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Нарушения, выявляемые при контрольных осмотрах лифтов</a:t>
            </a:r>
          </a:p>
        </p:txBody>
      </p:sp>
    </p:spTree>
    <p:extLst>
      <p:ext uri="{BB962C8B-B14F-4D97-AF65-F5344CB8AC3E}">
        <p14:creationId xmlns:p14="http://schemas.microsoft.com/office/powerpoint/2010/main" val="365830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514834"/>
            <a:ext cx="9144000" cy="1150939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41" descr="fsetan_emblema20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Овал 8"/>
          <p:cNvSpPr/>
          <p:nvPr/>
        </p:nvSpPr>
        <p:spPr>
          <a:xfrm>
            <a:off x="8453438" y="635635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9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12.05.2019 с айфона 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0" y="2169027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31.03.2020 с айфона 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50" y="4498206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31.03.2020 с айфона 1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89" y="2169027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31.03.2020 с айфона 1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0" y="4551947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09.04.2020\Доклад 9 мес 2020\презентации\фото Коврижкин\Кронштейны крепления направляющих кабины и противовеса установлены с нарушениями\Фотки с айфона 3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50" y="2169027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12.05.2019 с айфона 4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0" y="4577079"/>
            <a:ext cx="1638299" cy="2184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09.04.2020\Доклад 9 мес 2020\презентации\фото Коврижкин\Кронштейны крепления направляющих кабины и противовеса установлены с нарушениями\Фотографии от 12.05.2019 с айфона 55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0" y="2169027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09.04.2020\Доклад 9 мес 2020\презентации\фото Коврижкин\Кронштейны крепления направляющих кабины и противовеса установлены с нарушениями\Фотки с айфона 3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89" y="4498206"/>
            <a:ext cx="1638300" cy="218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88402" y="146032"/>
            <a:ext cx="8332631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услуга по вводу лифтов в эксплуатацию после замены/модернизации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695705" y="1490338"/>
            <a:ext cx="8332631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Нарушения, выявляемые при контрольных осмотрах лифтов</a:t>
            </a:r>
          </a:p>
        </p:txBody>
      </p:sp>
    </p:spTree>
    <p:extLst>
      <p:ext uri="{BB962C8B-B14F-4D97-AF65-F5344CB8AC3E}">
        <p14:creationId xmlns:p14="http://schemas.microsoft.com/office/powerpoint/2010/main" val="325784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66809</TotalTime>
  <Words>634</Words>
  <Application>Microsoft Office PowerPoint</Application>
  <PresentationFormat>Экран (4:3)</PresentationFormat>
  <Paragraphs>144</Paragraphs>
  <Slides>16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Оформление по умолчанию</vt:lpstr>
      <vt:lpstr>Презентация PowerPoint</vt:lpstr>
      <vt:lpstr>Презентация PowerPoint</vt:lpstr>
      <vt:lpstr>Центральное Управление Федеральной службы по экологическому,  технологическому и атомному надзору</vt:lpstr>
      <vt:lpstr>Центральное Управление Федеральной службы по экологическому,  технологическому и атомному надзору</vt:lpstr>
      <vt:lpstr>Презентация PowerPoint</vt:lpstr>
      <vt:lpstr>Центральное управление Федеральной службы по экологическому,  технологическому и атомному надзору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Центральное управление Федеральной службы по экологическому,  технологическому и атомному надзору</vt:lpstr>
      <vt:lpstr>Презентация PowerPoint</vt:lpstr>
      <vt:lpstr>Презентация PowerPoint</vt:lpstr>
      <vt:lpstr>Центральное Управление Федеральной службы по экологическому,  технологическому и атомному надзору</vt:lpstr>
      <vt:lpstr>Презентация PowerPoint</vt:lpstr>
    </vt:vector>
  </TitlesOfParts>
  <Company>ГГТН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Копылов</dc:creator>
  <cp:lastModifiedBy>Чалый Э.А</cp:lastModifiedBy>
  <cp:revision>2888</cp:revision>
  <cp:lastPrinted>2020-10-27T08:19:39Z</cp:lastPrinted>
  <dcterms:created xsi:type="dcterms:W3CDTF">2000-02-02T11:29:10Z</dcterms:created>
  <dcterms:modified xsi:type="dcterms:W3CDTF">2021-04-26T11:47:06Z</dcterms:modified>
</cp:coreProperties>
</file>