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1" r:id="rId2"/>
    <p:sldId id="294" r:id="rId3"/>
    <p:sldId id="276" r:id="rId4"/>
    <p:sldId id="277" r:id="rId5"/>
    <p:sldId id="274" r:id="rId6"/>
    <p:sldId id="283" r:id="rId7"/>
    <p:sldId id="281" r:id="rId8"/>
    <p:sldId id="285" r:id="rId9"/>
    <p:sldId id="292" r:id="rId10"/>
    <p:sldId id="291" r:id="rId11"/>
    <p:sldId id="288" r:id="rId12"/>
    <p:sldId id="284" r:id="rId13"/>
    <p:sldId id="289" r:id="rId14"/>
    <p:sldId id="290" r:id="rId1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5CAC"/>
    <a:srgbClr val="3D6AA1"/>
    <a:srgbClr val="00409E"/>
    <a:srgbClr val="0042A2"/>
    <a:srgbClr val="00317A"/>
    <a:srgbClr val="1D4575"/>
    <a:srgbClr val="2962A7"/>
    <a:srgbClr val="3168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076" autoAdjust="0"/>
  </p:normalViewPr>
  <p:slideViewPr>
    <p:cSldViewPr>
      <p:cViewPr varScale="1">
        <p:scale>
          <a:sx n="100" d="100"/>
          <a:sy n="100" d="100"/>
        </p:scale>
        <p:origin x="-1944" y="-96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2217183196984256"/>
          <c:y val="5.5961460679638086E-2"/>
          <c:w val="0.8317565865777784"/>
          <c:h val="0.749504220051845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количество проверок</c:v>
                </c:pt>
              </c:strCache>
            </c:strRef>
          </c:tx>
          <c:spPr>
            <a:solidFill>
              <a:srgbClr val="FFC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5.3384473306985994E-2"/>
                  <c:y val="-5.5970562912415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9910966280162894E-2"/>
                  <c:y val="-5.1959745725626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797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12 месяцев 2018 года</c:v>
                </c:pt>
                <c:pt idx="1">
                  <c:v>12 месяцев 2019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783</c:v>
                </c:pt>
                <c:pt idx="1">
                  <c:v>921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6802048"/>
        <c:axId val="6801664"/>
        <c:axId val="0"/>
      </c:bar3DChart>
      <c:catAx>
        <c:axId val="680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397"/>
            </a:pPr>
            <a:endParaRPr lang="ru-RU"/>
          </a:p>
        </c:txPr>
        <c:crossAx val="6801664"/>
        <c:crosses val="autoZero"/>
        <c:auto val="1"/>
        <c:lblAlgn val="ctr"/>
        <c:lblOffset val="100"/>
        <c:noMultiLvlLbl val="0"/>
      </c:catAx>
      <c:valAx>
        <c:axId val="6801664"/>
        <c:scaling>
          <c:orientation val="minMax"/>
          <c:max val="1200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crossAx val="6802048"/>
        <c:crosses val="autoZero"/>
        <c:crossBetween val="between"/>
      </c:valAx>
      <c:spPr>
        <a:noFill/>
        <a:ln w="25388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453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303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количество выявленных нарушений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5918633150232774E-2"/>
                  <c:y val="-5.16553560301365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59855818574443E-2"/>
                  <c:y val="-5.45045034838271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797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За 12 месяцев 2018 года</c:v>
                </c:pt>
                <c:pt idx="1">
                  <c:v>За 12 месяцев 2019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5593</c:v>
                </c:pt>
                <c:pt idx="1">
                  <c:v>5677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6775168"/>
        <c:axId val="6776704"/>
        <c:axId val="0"/>
      </c:bar3DChart>
      <c:catAx>
        <c:axId val="6775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98"/>
            </a:pPr>
            <a:endParaRPr lang="ru-RU"/>
          </a:p>
        </c:txPr>
        <c:crossAx val="6776704"/>
        <c:crosses val="autoZero"/>
        <c:auto val="1"/>
        <c:lblAlgn val="ctr"/>
        <c:lblOffset val="100"/>
        <c:noMultiLvlLbl val="0"/>
      </c:catAx>
      <c:valAx>
        <c:axId val="6776704"/>
        <c:scaling>
          <c:orientation val="minMax"/>
          <c:max val="6000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crossAx val="6775168"/>
        <c:crosses val="autoZero"/>
        <c:crossBetween val="between"/>
        <c:majorUnit val="500"/>
      </c:valAx>
      <c:spPr>
        <a:noFill/>
        <a:ln w="25385">
          <a:noFill/>
        </a:ln>
      </c:spPr>
    </c:plotArea>
    <c:legend>
      <c:legendPos val="b"/>
      <c:layout>
        <c:manualLayout>
          <c:xMode val="edge"/>
          <c:yMode val="edge"/>
          <c:x val="0"/>
          <c:y val="0.88163431079735721"/>
          <c:w val="0.69797964278855384"/>
          <c:h val="0.10545886505566116"/>
        </c:manualLayout>
      </c:layout>
      <c:overlay val="0"/>
      <c:txPr>
        <a:bodyPr/>
        <a:lstStyle/>
        <a:p>
          <a:pPr>
            <a:defRPr sz="1349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347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854468366279419"/>
          <c:y val="3.4091440182880392E-2"/>
          <c:w val="0.80172726660915716"/>
          <c:h val="0.7278101769536878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количество административных наказаний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4.6620046620046617E-2"/>
                  <c:y val="-3.44086021505376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199090332666273E-2"/>
                  <c:y val="-5.4489321113796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12 месяцев 2018 года</c:v>
                </c:pt>
                <c:pt idx="1">
                  <c:v>12 месяцев 2019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738</c:v>
                </c:pt>
                <c:pt idx="1">
                  <c:v>1209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91367680"/>
        <c:axId val="91398144"/>
        <c:axId val="0"/>
      </c:bar3DChart>
      <c:catAx>
        <c:axId val="913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1398144"/>
        <c:crosses val="autoZero"/>
        <c:auto val="1"/>
        <c:lblAlgn val="ctr"/>
        <c:lblOffset val="100"/>
        <c:noMultiLvlLbl val="0"/>
      </c:catAx>
      <c:valAx>
        <c:axId val="91398144"/>
        <c:scaling>
          <c:orientation val="minMax"/>
          <c:max val="1300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1367680"/>
        <c:crosses val="autoZero"/>
        <c:crossBetween val="between"/>
      </c:valAx>
      <c:spPr>
        <a:noFill/>
        <a:ln w="25403">
          <a:noFill/>
        </a:ln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35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705340545959621"/>
          <c:y val="2.795725656775214E-2"/>
          <c:w val="0.76625899591403424"/>
          <c:h val="0.745643578745747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наложеных штрафов, тыс. руб</c:v>
                </c:pt>
              </c:strCache>
            </c:strRef>
          </c:tx>
          <c:spPr>
            <a:solidFill>
              <a:srgbClr val="FFC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7983932688199308E-2"/>
                  <c:y val="-4.6163064770881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855821465966159E-3"/>
                  <c:y val="-3.1816828249412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797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12 месяцев 2018 года</c:v>
                </c:pt>
                <c:pt idx="1">
                  <c:v>12 месяцев 2019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69777</c:v>
                </c:pt>
                <c:pt idx="1">
                  <c:v>175961.5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Сумма взысканных штрафов, тыс. руб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4.480122453387423E-2"/>
                  <c:y val="-3.9708020429561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2928222970339883E-2"/>
                  <c:y val="-2.88062183176755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797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12 месяцев 2018 года</c:v>
                </c:pt>
                <c:pt idx="1">
                  <c:v>12 месяцев 2019 года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48714</c:v>
                </c:pt>
                <c:pt idx="1">
                  <c:v>81932.357749999996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91402240"/>
        <c:axId val="91403776"/>
        <c:axId val="0"/>
      </c:bar3DChart>
      <c:catAx>
        <c:axId val="91402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397"/>
            </a:pPr>
            <a:endParaRPr lang="ru-RU"/>
          </a:p>
        </c:txPr>
        <c:crossAx val="91403776"/>
        <c:crosses val="autoZero"/>
        <c:auto val="1"/>
        <c:lblAlgn val="ctr"/>
        <c:lblOffset val="100"/>
        <c:noMultiLvlLbl val="0"/>
      </c:catAx>
      <c:valAx>
        <c:axId val="91403776"/>
        <c:scaling>
          <c:orientation val="minMax"/>
          <c:max val="180000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397"/>
            </a:pPr>
            <a:endParaRPr lang="ru-RU"/>
          </a:p>
        </c:txPr>
        <c:crossAx val="91402240"/>
        <c:crosses val="autoZero"/>
        <c:crossBetween val="between"/>
      </c:valAx>
      <c:spPr>
        <a:noFill/>
        <a:ln w="25390">
          <a:noFill/>
        </a:ln>
      </c:spPr>
    </c:plotArea>
    <c:legend>
      <c:legendPos val="b"/>
      <c:layout>
        <c:manualLayout>
          <c:xMode val="edge"/>
          <c:yMode val="edge"/>
          <c:x val="2.8527184101987253E-2"/>
          <c:y val="0.88694095056299782"/>
          <c:w val="0.92699475065616799"/>
          <c:h val="0.1085080274056652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293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1DE3A-1371-4890-95B1-D7DF12AFCE0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C4C58-3D40-4C6E-B573-86760DD09D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227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9006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4050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4050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4050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4050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405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900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900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900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9006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4050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405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4050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C58-3D40-4C6E-B573-86760DD09DD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405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585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204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440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23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285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597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35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126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97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268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42EFB-BAF7-4570-9AC8-2F87496D33B2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F0609-E264-46FD-8F3B-0E88708F58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89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ChangeArrowheads="1"/>
          </p:cNvSpPr>
          <p:nvPr/>
        </p:nvSpPr>
        <p:spPr bwMode="auto">
          <a:xfrm>
            <a:off x="36512" y="2204864"/>
            <a:ext cx="91440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buFontTx/>
              <a:buNone/>
              <a:defRPr/>
            </a:pPr>
            <a:r>
              <a:rPr lang="ru-RU" sz="2400" b="1" dirty="0"/>
              <a:t>Основные показатели контрольно-надзорной деятельности </a:t>
            </a:r>
            <a:r>
              <a:rPr lang="ru-RU" sz="2400" b="1" dirty="0" smtClean="0"/>
              <a:t>                  за 12</a:t>
            </a:r>
            <a:r>
              <a:rPr lang="en-US" sz="2400" b="1" dirty="0" smtClean="0"/>
              <a:t> </a:t>
            </a:r>
            <a:r>
              <a:rPr lang="ru-RU" sz="2400" b="1" dirty="0"/>
              <a:t>месяцев 2019 года и анализ аварийности </a:t>
            </a:r>
            <a:r>
              <a:rPr lang="ru-RU" sz="2400" b="1" dirty="0" smtClean="0"/>
              <a:t>на </a:t>
            </a:r>
            <a:r>
              <a:rPr lang="ru-RU" sz="2400" b="1" dirty="0"/>
              <a:t>объектах магистрального трубопроводного транспорта </a:t>
            </a:r>
            <a:r>
              <a:rPr lang="ru-RU" sz="2400" b="1" dirty="0" smtClean="0"/>
              <a:t>и </a:t>
            </a:r>
            <a:r>
              <a:rPr lang="ru-RU" sz="2400" b="1" dirty="0"/>
              <a:t>газовых объектах</a:t>
            </a:r>
          </a:p>
          <a:p>
            <a:pPr algn="ctr" eaLnBrk="0" hangingPunct="0">
              <a:defRPr/>
            </a:pPr>
            <a:endParaRPr lang="ru-RU" sz="2200" i="1" dirty="0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04800" y="6172200"/>
            <a:ext cx="853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Тверь, 24 декабря 2019 года</a:t>
            </a: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Line 2"/>
          <p:cNvSpPr>
            <a:spLocks noChangeShapeType="1"/>
          </p:cNvSpPr>
          <p:nvPr/>
        </p:nvSpPr>
        <p:spPr bwMode="auto">
          <a:xfrm flipV="1">
            <a:off x="357158" y="4206875"/>
            <a:ext cx="8501122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023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93928" y="1568986"/>
            <a:ext cx="8154536" cy="70788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2000" dirty="0" smtClean="0">
                <a:latin typeface="Times New Roman" pitchFamily="18" charset="0"/>
              </a:rPr>
              <a:t>Оборудован несанкционированный переезд через магистральный                               газопровод «Ставрополь – Москва» (2 нитка)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14" name="Picture 2" descr="\\192.168.2.2\User's files\МОНОМТТ\Зеленов А.Г\от Лысиченкова\Фото охранные зоны\IMG_6635-14-03-18-12-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555" y="2260759"/>
            <a:ext cx="5758890" cy="431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244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-36513" y="1588790"/>
            <a:ext cx="917416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2000" dirty="0" smtClean="0">
                <a:latin typeface="Times New Roman" pitchFamily="18" charset="0"/>
              </a:rPr>
              <a:t>Разрушение магистрального газопровода с возгоранием газа</a:t>
            </a:r>
          </a:p>
        </p:txBody>
      </p:sp>
      <p:pic>
        <p:nvPicPr>
          <p:cNvPr id="13" name="VID-20190613-WA0004 (2)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32856"/>
            <a:ext cx="6096000" cy="389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50320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50365" y="1628800"/>
            <a:ext cx="9174163" cy="6340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1600" b="1" dirty="0" smtClean="0">
                <a:latin typeface="Times New Roman" pitchFamily="18" charset="0"/>
              </a:rPr>
              <a:t>Разрушение магистрального газопровода Петровск – Елец (расширение) Д-1220 </a:t>
            </a:r>
          </a:p>
          <a:p>
            <a:pPr algn="ctr">
              <a:buFontTx/>
              <a:buNone/>
              <a:defRPr/>
            </a:pPr>
            <a:r>
              <a:rPr lang="ru-RU" sz="1600" b="1" dirty="0" smtClean="0">
                <a:latin typeface="Times New Roman" pitchFamily="18" charset="0"/>
              </a:rPr>
              <a:t>(эксплуатирующая организация ООО «Газпром трансгаз Москва»)</a:t>
            </a:r>
          </a:p>
        </p:txBody>
      </p:sp>
      <p:pic>
        <p:nvPicPr>
          <p:cNvPr id="14" name="Picture 5" descr="IMG-20190228-WA004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3016250" cy="401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\\192.168.2.2\User's files\МОНОМТТ\Дубиллер С.Ю\IMG-20190228-WA003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848" y="2348880"/>
            <a:ext cx="5348817" cy="401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6743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Овал 10"/>
          <p:cNvSpPr/>
          <p:nvPr/>
        </p:nvSpPr>
        <p:spPr>
          <a:xfrm>
            <a:off x="8453438" y="6177806"/>
            <a:ext cx="690562" cy="376237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 bwMode="auto">
          <a:xfrm>
            <a:off x="269875" y="1535956"/>
            <a:ext cx="8910638" cy="4556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defRPr/>
            </a:pPr>
            <a:r>
              <a:rPr lang="ru-RU" altLang="ru-RU" sz="2000" dirty="0" smtClean="0">
                <a:effectLst/>
                <a:latin typeface="Times New Roman" pitchFamily="18" charset="0"/>
                <a:cs typeface="Times New Roman" panose="02020603050405020304" pitchFamily="18" charset="0"/>
              </a:rPr>
              <a:t>Основные задачи на 2020 год</a:t>
            </a:r>
            <a:endParaRPr lang="ru-RU" altLang="ru-RU" sz="2000" dirty="0">
              <a:effectLst/>
              <a:latin typeface="Times New Roman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defRPr/>
            </a:pPr>
            <a:endParaRPr lang="ru-RU" sz="2000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1766888" y="2547193"/>
            <a:ext cx="510075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Выполнение утвержденного Плана работы 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1778000" y="2909143"/>
            <a:ext cx="746217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- Реализация риск-ориентированного подхода при осуществлении                            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контрольно-надзорных полномочий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1789113" y="1983631"/>
            <a:ext cx="533575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- Добиться существенного снижения уровня аварийности,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травматизма, экономического ущерба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1763713" y="3494931"/>
            <a:ext cx="654640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Tx/>
              <a:buChar char="-"/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Подготовка и проведение профилактических мероприятий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направленных на предупреждение нарушений обязательных требований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1778000" y="4036268"/>
            <a:ext cx="437651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- Предупреждение коррупционных проявлений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в контрольно-надзорной деятельности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1681163" y="4636343"/>
            <a:ext cx="4084637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- Совершенствование кадровой политики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2" name="TextBox 21"/>
          <p:cNvSpPr txBox="1"/>
          <p:nvPr/>
        </p:nvSpPr>
        <p:spPr bwMode="auto">
          <a:xfrm>
            <a:off x="1739900" y="4925268"/>
            <a:ext cx="5480796" cy="181588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- Продолжать активное взаимодействие по вопросам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соблюдения требований промышленной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безопасности и технических регламентов с руководителями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администраций районов и городов,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субъектов Российской Федерации, правоохранительных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органов и прокуратуры политики</a:t>
            </a:r>
          </a:p>
          <a:p>
            <a:pPr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24595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50825" y="2638673"/>
            <a:ext cx="8748713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 anchorCtr="1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dirty="0">
                <a:latin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09299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кругленный прямоугольник 9"/>
          <p:cNvSpPr>
            <a:spLocks noChangeArrowheads="1"/>
          </p:cNvSpPr>
          <p:nvPr/>
        </p:nvSpPr>
        <p:spPr bwMode="auto">
          <a:xfrm>
            <a:off x="2267744" y="2060848"/>
            <a:ext cx="4320481" cy="1872208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pPr algn="ctr">
              <a:defRPr/>
            </a:pPr>
            <a:r>
              <a:rPr lang="ru-RU" altLang="ru-RU" sz="1600" i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Межрегиональный отдел по надзору                     за объектами магистрального трубопроводного транспорта                      и газовому надзору</a:t>
            </a:r>
          </a:p>
          <a:p>
            <a:pPr algn="ctr">
              <a:defRPr/>
            </a:pPr>
            <a:endParaRPr lang="ru-RU" altLang="ru-RU" sz="1600" i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altLang="ru-RU" sz="16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Штатная численность 28 человек</a:t>
            </a:r>
            <a:endParaRPr lang="ru-RU" altLang="ru-RU" sz="16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899592" y="4725144"/>
            <a:ext cx="3384376" cy="1709936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 по надзору за сетями газораспределения                               и газопотребления                             по Московской области</a:t>
            </a:r>
          </a:p>
          <a:p>
            <a:pPr algn="ctr">
              <a:defRPr/>
            </a:pPr>
            <a:endParaRPr lang="ru-RU" altLang="ru-RU" sz="14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altLang="ru-RU" sz="14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Штатная численность                      19 человек</a:t>
            </a:r>
          </a:p>
          <a:p>
            <a:pPr algn="ctr">
              <a:defRPr/>
            </a:pPr>
            <a:endParaRPr lang="ru-RU" altLang="ru-RU" sz="14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/>
          <p:cNvSpPr>
            <a:spLocks noChangeArrowheads="1"/>
          </p:cNvSpPr>
          <p:nvPr/>
        </p:nvSpPr>
        <p:spPr bwMode="auto">
          <a:xfrm>
            <a:off x="4716016" y="4736651"/>
            <a:ext cx="3384376" cy="1709936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pPr algn="ctr">
              <a:defRPr/>
            </a:pPr>
            <a:r>
              <a:rPr lang="ru-RU" altLang="ru-RU" sz="1400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Межрегиональный отдел </a:t>
            </a:r>
            <a:r>
              <a:rPr lang="ru-RU" altLang="ru-RU" sz="1400" i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по </a:t>
            </a:r>
            <a:r>
              <a:rPr lang="ru-RU" altLang="ru-RU" sz="1400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надзору </a:t>
            </a:r>
            <a:r>
              <a:rPr lang="ru-RU" altLang="ru-RU" sz="1400" i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altLang="ru-RU" sz="1400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объектами магистрального трубопроводного транспорта                      </a:t>
            </a:r>
            <a:endParaRPr lang="ru-RU" altLang="ru-RU" sz="1400" i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altLang="ru-RU" sz="1400" i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altLang="ru-RU" sz="14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Штатная </a:t>
            </a:r>
            <a:r>
              <a:rPr lang="ru-RU" altLang="ru-RU" sz="14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</a:t>
            </a:r>
            <a:r>
              <a:rPr lang="ru-RU" altLang="ru-RU" sz="14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9 человек</a:t>
            </a:r>
            <a:endParaRPr lang="ru-RU" altLang="ru-RU" sz="14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184" name="Группа 5183"/>
          <p:cNvGrpSpPr/>
          <p:nvPr/>
        </p:nvGrpSpPr>
        <p:grpSpPr>
          <a:xfrm>
            <a:off x="2627784" y="3933055"/>
            <a:ext cx="3816424" cy="803595"/>
            <a:chOff x="2591780" y="3933055"/>
            <a:chExt cx="3816424" cy="803595"/>
          </a:xfrm>
        </p:grpSpPr>
        <p:cxnSp>
          <p:nvCxnSpPr>
            <p:cNvPr id="2069" name="Соединительная линия уступом 2068"/>
            <p:cNvCxnSpPr>
              <a:stCxn id="10" idx="2"/>
              <a:endCxn id="13" idx="0"/>
            </p:cNvCxnSpPr>
            <p:nvPr/>
          </p:nvCxnSpPr>
          <p:spPr>
            <a:xfrm rot="5400000">
              <a:off x="3113839" y="3410998"/>
              <a:ext cx="792088" cy="1836205"/>
            </a:xfrm>
            <a:prstGeom prst="bentConnector3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3" name="Соединительная линия уступом 5182"/>
            <p:cNvCxnSpPr>
              <a:stCxn id="10" idx="2"/>
              <a:endCxn id="16" idx="0"/>
            </p:cNvCxnSpPr>
            <p:nvPr/>
          </p:nvCxnSpPr>
          <p:spPr>
            <a:xfrm rot="16200000" flipH="1">
              <a:off x="5016297" y="3344743"/>
              <a:ext cx="803595" cy="1980219"/>
            </a:xfrm>
            <a:prstGeom prst="bentConnector3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61725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3396671"/>
              </p:ext>
            </p:extLst>
          </p:nvPr>
        </p:nvGraphicFramePr>
        <p:xfrm>
          <a:off x="451867" y="2348185"/>
          <a:ext cx="3859212" cy="428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2614799"/>
              </p:ext>
            </p:extLst>
          </p:nvPr>
        </p:nvGraphicFramePr>
        <p:xfrm>
          <a:off x="4544442" y="2256110"/>
          <a:ext cx="3897312" cy="4413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-65659" y="1505222"/>
            <a:ext cx="91741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lvl="1" algn="ctr">
              <a:buFont typeface="Tahoma" pitchFamily="34" charset="0"/>
              <a:buNone/>
            </a:pPr>
            <a:r>
              <a:rPr lang="ru-RU" altLang="ru-RU" sz="2000" dirty="0"/>
              <a:t>Сравнительные показатели количества проведенных отделом проверок, а также количества выявленных в ходе их проведения нарушений</a:t>
            </a:r>
          </a:p>
        </p:txBody>
      </p:sp>
    </p:spTree>
    <p:extLst>
      <p:ext uri="{BB962C8B-B14F-4D97-AF65-F5344CB8AC3E}">
        <p14:creationId xmlns:p14="http://schemas.microsoft.com/office/powerpoint/2010/main" val="2405858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-108520" y="1556792"/>
            <a:ext cx="9174163" cy="708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lvl="1" algn="ctr">
              <a:buFont typeface="Tahoma" pitchFamily="34" charset="0"/>
              <a:buNone/>
            </a:pPr>
            <a:r>
              <a:rPr lang="ru-RU" altLang="ru-RU" sz="2000" b="1" dirty="0">
                <a:cs typeface="Tahoma" pitchFamily="34" charset="0"/>
              </a:rPr>
              <a:t>Сравнительная характеристика показателей по делам                                            об административных правонарушениях</a:t>
            </a:r>
            <a:endParaRPr lang="ru-RU" altLang="ru-RU" sz="3800" b="1" dirty="0">
              <a:cs typeface="Tahoma" pitchFamily="34" charset="0"/>
            </a:endParaRPr>
          </a:p>
        </p:txBody>
      </p:sp>
      <p:graphicFrame>
        <p:nvGraphicFramePr>
          <p:cNvPr id="16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7466930"/>
              </p:ext>
            </p:extLst>
          </p:nvPr>
        </p:nvGraphicFramePr>
        <p:xfrm>
          <a:off x="158180" y="2353718"/>
          <a:ext cx="3859213" cy="4416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3946595"/>
              </p:ext>
            </p:extLst>
          </p:nvPr>
        </p:nvGraphicFramePr>
        <p:xfrm>
          <a:off x="3471293" y="2280693"/>
          <a:ext cx="5324475" cy="4395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74761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2335361"/>
            <a:ext cx="8791575" cy="410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Объект 2"/>
          <p:cNvSpPr txBox="1">
            <a:spLocks/>
          </p:cNvSpPr>
          <p:nvPr/>
        </p:nvSpPr>
        <p:spPr bwMode="auto">
          <a:xfrm>
            <a:off x="216198" y="1844824"/>
            <a:ext cx="8910637" cy="4556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defRPr/>
            </a:pPr>
            <a:r>
              <a:rPr lang="ru-RU" sz="2200" b="1" dirty="0" smtClean="0">
                <a:effectLst/>
                <a:latin typeface="Times New Roman" pitchFamily="18" charset="0"/>
              </a:rPr>
              <a:t>Цели реформы контрольной и надзорной деятельности</a:t>
            </a:r>
            <a:endParaRPr lang="ru-RU" sz="2200" b="1" dirty="0">
              <a:effectLst/>
              <a:latin typeface="Times New Roman" pitchFamily="18" charset="0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2811463" y="2551261"/>
            <a:ext cx="3455987" cy="12763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ЦЕЛИ РЕФОРМЫ</a:t>
            </a:r>
          </a:p>
          <a:p>
            <a:pPr algn="ctr">
              <a:buFontTx/>
              <a:buNone/>
              <a:defRPr/>
            </a:pPr>
            <a:r>
              <a:rPr lang="ru-RU" sz="1500" b="1" dirty="0" smtClean="0">
                <a:solidFill>
                  <a:srgbClr val="000000"/>
                </a:solidFill>
                <a:latin typeface="Times New Roman" pitchFamily="18" charset="0"/>
              </a:rPr>
              <a:t>КОНТРОЛЬНОЙ И НАДЗОРНОЙ ДЕЯТЕЛЬНОСТИ</a:t>
            </a:r>
          </a:p>
          <a:p>
            <a:pPr algn="ctr">
              <a:buFontTx/>
              <a:buNone/>
              <a:defRPr/>
            </a:pP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124075" y="5357961"/>
            <a:ext cx="4608513" cy="1293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Снижение административной нагрузки                 на организации и граждан, осуществляющих предпринимательскую деятельность</a:t>
            </a:r>
          </a:p>
          <a:p>
            <a:pPr algn="ctr">
              <a:buFontTx/>
              <a:buNone/>
              <a:defRPr/>
            </a:pP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5724525" y="3797449"/>
            <a:ext cx="3455988" cy="1846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Повышение уровня                   зрелости и эффективности организации                              контрольно-надзорной деятельности</a:t>
            </a:r>
          </a:p>
          <a:p>
            <a:pPr algn="ctr">
              <a:buFontTx/>
              <a:buNone/>
              <a:defRPr/>
            </a:pP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-288925" y="4008983"/>
            <a:ext cx="3457575" cy="1292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</a:rPr>
              <a:t>Снижение уровня                   ущерба охраняемым                  законом ценностям</a:t>
            </a:r>
          </a:p>
          <a:p>
            <a:pPr algn="ctr">
              <a:buFontTx/>
              <a:buNone/>
              <a:defRPr/>
            </a:pP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6453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Объект 2"/>
          <p:cNvSpPr txBox="1">
            <a:spLocks/>
          </p:cNvSpPr>
          <p:nvPr/>
        </p:nvSpPr>
        <p:spPr bwMode="auto">
          <a:xfrm>
            <a:off x="-36513" y="1574948"/>
            <a:ext cx="8910638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defRPr/>
            </a:pPr>
            <a:r>
              <a:rPr lang="ru-RU" sz="2400" b="1" dirty="0" smtClean="0">
                <a:effectLst/>
                <a:latin typeface="Times New Roman" pitchFamily="18" charset="0"/>
              </a:rPr>
              <a:t>Часть 7 статьи 9.22 </a:t>
            </a:r>
            <a:r>
              <a:rPr lang="ru-RU" sz="2400" b="1" dirty="0" err="1" smtClean="0">
                <a:effectLst/>
                <a:latin typeface="Times New Roman" pitchFamily="18" charset="0"/>
              </a:rPr>
              <a:t>КоАП</a:t>
            </a:r>
            <a:r>
              <a:rPr lang="ru-RU" sz="2400" b="1" dirty="0" smtClean="0">
                <a:effectLst/>
                <a:latin typeface="Times New Roman" pitchFamily="18" charset="0"/>
              </a:rPr>
              <a:t> РФ</a:t>
            </a:r>
            <a:endParaRPr lang="ru-RU" sz="2200" b="1" dirty="0">
              <a:effectLst/>
              <a:latin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2167086"/>
            <a:ext cx="3097213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214688" y="2446486"/>
            <a:ext cx="5857875" cy="3292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b="1" dirty="0">
                <a:latin typeface="Times New Roman" pitchFamily="18" charset="0"/>
              </a:rPr>
              <a:t>Нарушение потребителем газа введенного в отношении его полного или частичного ограничения режима потребления газа при сохранении обстоятельств, послуживших основанием для введения такого ограничения, либо невыполнение потребителем газа требования                                        о самостоятельном ограничении режима потребления газа, предъявленного ему в соответствии с установленными законодательством о газоснабжении правилами ограничения подачи (поставки) и отбора газа, - влечет наложение административного штрафа на должностных лиц в размере от десяти тысяч до ста тысяч рублей или дисквалификацию на срок от двух до трех лет; на юридических лиц - от ста тысяч до двухсот тысяч рублей.</a:t>
            </a:r>
          </a:p>
        </p:txBody>
      </p:sp>
    </p:spTree>
    <p:extLst>
      <p:ext uri="{BB962C8B-B14F-4D97-AF65-F5344CB8AC3E}">
        <p14:creationId xmlns:p14="http://schemas.microsoft.com/office/powerpoint/2010/main" val="3066230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6512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209409"/>
              </p:ext>
            </p:extLst>
          </p:nvPr>
        </p:nvGraphicFramePr>
        <p:xfrm>
          <a:off x="122237" y="3534940"/>
          <a:ext cx="2771776" cy="742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5955"/>
                <a:gridCol w="1165821"/>
              </a:tblGrid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2018</a:t>
                      </a:r>
                      <a:endParaRPr lang="ru-RU" sz="1800" dirty="0"/>
                    </a:p>
                  </a:txBody>
                  <a:tcPr marL="91449" marR="91449" marT="45798" marB="45798">
                    <a:solidFill>
                      <a:srgbClr val="00317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783</a:t>
                      </a:r>
                      <a:endParaRPr lang="ru-RU" sz="1800" dirty="0"/>
                    </a:p>
                  </a:txBody>
                  <a:tcPr marL="91449" marR="91449" marT="45798" marB="45798">
                    <a:solidFill>
                      <a:srgbClr val="00317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9" marR="91449" marT="45798" marB="45798">
                    <a:solidFill>
                      <a:srgbClr val="00317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921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9" marR="91449" marT="45798" marB="45798">
                    <a:solidFill>
                      <a:srgbClr val="00317A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50825" y="3031703"/>
            <a:ext cx="244175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itchFamily="18" charset="0"/>
              </a:rPr>
              <a:t>Проведено проверок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375653"/>
              </p:ext>
            </p:extLst>
          </p:nvPr>
        </p:nvGraphicFramePr>
        <p:xfrm>
          <a:off x="3024336" y="3534940"/>
          <a:ext cx="2928938" cy="742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4203"/>
                <a:gridCol w="1284735"/>
              </a:tblGrid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2018</a:t>
                      </a:r>
                      <a:endParaRPr lang="ru-RU" sz="1800" dirty="0"/>
                    </a:p>
                  </a:txBody>
                  <a:tcPr marL="91449" marR="91449" marT="45798" marB="45798">
                    <a:solidFill>
                      <a:srgbClr val="00317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5593</a:t>
                      </a:r>
                      <a:endParaRPr lang="ru-RU" sz="1800" dirty="0"/>
                    </a:p>
                  </a:txBody>
                  <a:tcPr marL="91448" marR="91448" marT="45798" marB="45798">
                    <a:solidFill>
                      <a:srgbClr val="00317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9" marR="91449" marT="45798" marB="45798">
                    <a:solidFill>
                      <a:srgbClr val="00317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5677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8" marR="91448" marT="45798" marB="45798">
                    <a:solidFill>
                      <a:srgbClr val="00317A"/>
                    </a:solidFill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113236" y="3031703"/>
            <a:ext cx="256794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itchFamily="18" charset="0"/>
              </a:rPr>
              <a:t>Выявлено нарушений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664635"/>
              </p:ext>
            </p:extLst>
          </p:nvPr>
        </p:nvGraphicFramePr>
        <p:xfrm>
          <a:off x="6096148" y="3534940"/>
          <a:ext cx="2928938" cy="742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8735"/>
                <a:gridCol w="1260203"/>
              </a:tblGrid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2018</a:t>
                      </a:r>
                      <a:endParaRPr lang="ru-RU" sz="1800" dirty="0"/>
                    </a:p>
                  </a:txBody>
                  <a:tcPr marL="91449" marR="91449" marT="45798" marB="45798">
                    <a:solidFill>
                      <a:srgbClr val="00317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738</a:t>
                      </a:r>
                      <a:endParaRPr lang="ru-RU" sz="1800" dirty="0"/>
                    </a:p>
                  </a:txBody>
                  <a:tcPr marL="91449" marR="91449" marT="45798" marB="45798">
                    <a:solidFill>
                      <a:srgbClr val="00317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9" marR="91449" marT="45798" marB="45798">
                    <a:solidFill>
                      <a:srgbClr val="00317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1209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9" marR="91449" marT="45798" marB="45798">
                    <a:solidFill>
                      <a:srgbClr val="00317A"/>
                    </a:solidFill>
                  </a:tcPr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300936" y="3031703"/>
            <a:ext cx="232666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itchFamily="18" charset="0"/>
              </a:rPr>
              <a:t>Наложено штрафов</a:t>
            </a:r>
          </a:p>
        </p:txBody>
      </p:sp>
      <p:pic>
        <p:nvPicPr>
          <p:cNvPr id="20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061" y="4773190"/>
            <a:ext cx="2089150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" y="4616028"/>
            <a:ext cx="14605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786" y="4641428"/>
            <a:ext cx="17399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одзаголовок 2"/>
          <p:cNvSpPr txBox="1">
            <a:spLocks/>
          </p:cNvSpPr>
          <p:nvPr/>
        </p:nvSpPr>
        <p:spPr>
          <a:xfrm>
            <a:off x="360363" y="1916608"/>
            <a:ext cx="8675687" cy="23764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</a:rPr>
              <a:t>Основные показатели контрольно-надзорной  деятельности                                     </a:t>
            </a:r>
            <a:r>
              <a:rPr lang="ru-RU" sz="2000" b="1" dirty="0" smtClean="0">
                <a:latin typeface="Times New Roman" pitchFamily="18" charset="0"/>
              </a:rPr>
              <a:t>за </a:t>
            </a:r>
            <a:r>
              <a:rPr lang="ru-RU" sz="2000" b="1" dirty="0" smtClean="0">
                <a:latin typeface="Times New Roman" pitchFamily="18" charset="0"/>
              </a:rPr>
              <a:t>12 </a:t>
            </a:r>
            <a:r>
              <a:rPr lang="ru-RU" sz="2000" b="1" dirty="0" smtClean="0">
                <a:latin typeface="Times New Roman" pitchFamily="18" charset="0"/>
              </a:rPr>
              <a:t>месяцев 2019 </a:t>
            </a:r>
            <a:r>
              <a:rPr lang="ru-RU" sz="2000" b="1" dirty="0">
                <a:latin typeface="Times New Roman" pitchFamily="18" charset="0"/>
              </a:rPr>
              <a:t>года в сравнении с </a:t>
            </a:r>
            <a:r>
              <a:rPr lang="ru-RU" sz="2000" b="1" dirty="0" smtClean="0">
                <a:latin typeface="Times New Roman" pitchFamily="18" charset="0"/>
              </a:rPr>
              <a:t>12 </a:t>
            </a:r>
            <a:r>
              <a:rPr lang="ru-RU" sz="2000" b="1" dirty="0" smtClean="0">
                <a:latin typeface="Times New Roman" pitchFamily="18" charset="0"/>
              </a:rPr>
              <a:t>месяцами 2018 </a:t>
            </a:r>
            <a:r>
              <a:rPr lang="ru-RU" sz="2000" b="1" dirty="0">
                <a:latin typeface="Times New Roman" pitchFamily="18" charset="0"/>
              </a:rPr>
              <a:t>года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01733" y="3244334"/>
            <a:ext cx="2455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lt1"/>
                </a:solidFill>
              </a:rPr>
              <a:t>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74755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Users\Looking\Downloads\kart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105" y="2577678"/>
            <a:ext cx="265430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C:\Users\Looking\Downloads\1SvVhMzwjJE0EyQXKHCmzQ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68" y="2577678"/>
            <a:ext cx="5678487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Объект 2"/>
          <p:cNvSpPr txBox="1">
            <a:spLocks/>
          </p:cNvSpPr>
          <p:nvPr/>
        </p:nvSpPr>
        <p:spPr bwMode="auto">
          <a:xfrm>
            <a:off x="-18158" y="1836315"/>
            <a:ext cx="8910638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defRPr/>
            </a:pPr>
            <a:r>
              <a:rPr lang="ru-RU" sz="2000" b="1" dirty="0" smtClean="0">
                <a:effectLst/>
                <a:latin typeface="Times New Roman" pitchFamily="18" charset="0"/>
              </a:rPr>
              <a:t>Объекты ООО «Газпром </a:t>
            </a:r>
            <a:r>
              <a:rPr lang="ru-RU" sz="2000" b="1" dirty="0" err="1" smtClean="0">
                <a:effectLst/>
                <a:latin typeface="Times New Roman" pitchFamily="18" charset="0"/>
              </a:rPr>
              <a:t>трансгаз</a:t>
            </a:r>
            <a:r>
              <a:rPr lang="ru-RU" sz="2000" b="1" dirty="0" smtClean="0">
                <a:effectLst/>
                <a:latin typeface="Times New Roman" pitchFamily="18" charset="0"/>
              </a:rPr>
              <a:t> Москва»</a:t>
            </a:r>
            <a:endParaRPr lang="ru-RU" sz="2000" b="1" dirty="0"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942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63" name="Rectangle 37"/>
          <p:cNvSpPr>
            <a:spLocks noChangeArrowheads="1"/>
          </p:cNvSpPr>
          <p:nvPr/>
        </p:nvSpPr>
        <p:spPr bwMode="auto">
          <a:xfrm>
            <a:off x="0" y="1074738"/>
            <a:ext cx="9144000" cy="93663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ru-RU" altLang="ru-RU" sz="1400" b="1">
              <a:latin typeface="Calibri" pitchFamily="34" charset="0"/>
            </a:endParaRPr>
          </a:p>
        </p:txBody>
      </p:sp>
      <p:sp>
        <p:nvSpPr>
          <p:cNvPr id="5130" name="Rectangle 38"/>
          <p:cNvSpPr>
            <a:spLocks noChangeArrowheads="1"/>
          </p:cNvSpPr>
          <p:nvPr/>
        </p:nvSpPr>
        <p:spPr bwMode="auto">
          <a:xfrm>
            <a:off x="0" y="1252538"/>
            <a:ext cx="9144000" cy="263525"/>
          </a:xfrm>
          <a:prstGeom prst="rect">
            <a:avLst/>
          </a:prstGeom>
          <a:gradFill rotWithShape="0">
            <a:gsLst>
              <a:gs pos="0">
                <a:srgbClr val="003366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1" name="Rectangle 39"/>
          <p:cNvSpPr>
            <a:spLocks noChangeArrowheads="1"/>
          </p:cNvSpPr>
          <p:nvPr/>
        </p:nvSpPr>
        <p:spPr bwMode="auto">
          <a:xfrm>
            <a:off x="0" y="1162050"/>
            <a:ext cx="9144000" cy="12858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pPr>
              <a:defRPr/>
            </a:pPr>
            <a:endParaRPr kumimoji="1" lang="ru-RU" sz="1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83568" y="18306"/>
            <a:ext cx="83200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kumimoji="1"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</a:t>
            </a: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по экологическому, </a:t>
            </a:r>
          </a:p>
          <a:p>
            <a:pPr algn="ctr">
              <a:lnSpc>
                <a:spcPct val="90000"/>
              </a:lnSpc>
              <a:defRPr/>
            </a:pPr>
            <a:r>
              <a:rPr kumimoji="1"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технологическому и атомному </a:t>
            </a:r>
            <a:r>
              <a:rPr kumimoji="1"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надзору</a:t>
            </a:r>
          </a:p>
          <a:p>
            <a:pPr algn="ctr">
              <a:lnSpc>
                <a:spcPct val="90000"/>
              </a:lnSpc>
              <a:defRPr/>
            </a:pPr>
            <a:endParaRPr kumimoji="1"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71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10572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22373" y="1568986"/>
            <a:ext cx="9174163" cy="70788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2000" dirty="0" smtClean="0">
                <a:latin typeface="Times New Roman" pitchFamily="18" charset="0"/>
              </a:rPr>
              <a:t>Нарушение охранной зоны магистрального газопровода                                     «Ставрополь-Москва» (</a:t>
            </a:r>
            <a:r>
              <a:rPr lang="ru-RU" sz="2000" dirty="0">
                <a:latin typeface="Times New Roman" pitchFamily="18" charset="0"/>
              </a:rPr>
              <a:t>1 нитка</a:t>
            </a:r>
            <a:r>
              <a:rPr lang="ru-RU" sz="2000" dirty="0" smtClean="0">
                <a:latin typeface="Times New Roman" pitchFamily="18" charset="0"/>
              </a:rPr>
              <a:t>) 1225,5 км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13" name="Picture 2" descr="\\192.168.2.2\User's files\МОНОМТТ\Зеленов А.Г\от Лысиченкова\Фото охранные зоны\IMG_3170-16-01-17-09-27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276872"/>
            <a:ext cx="5760641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9554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</TotalTime>
  <Words>547</Words>
  <Application>Microsoft Office PowerPoint</Application>
  <PresentationFormat>Экран (4:3)</PresentationFormat>
  <Paragraphs>131</Paragraphs>
  <Slides>14</Slides>
  <Notes>14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Мишка</dc:creator>
  <cp:lastModifiedBy>Зеленов А.Г</cp:lastModifiedBy>
  <cp:revision>215</cp:revision>
  <cp:lastPrinted>2017-10-25T08:43:20Z</cp:lastPrinted>
  <dcterms:created xsi:type="dcterms:W3CDTF">2017-03-17T18:41:59Z</dcterms:created>
  <dcterms:modified xsi:type="dcterms:W3CDTF">2020-03-12T12:01:05Z</dcterms:modified>
</cp:coreProperties>
</file>